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Lora"/>
      <p:regular r:id="rId16"/>
    </p:embeddedFont>
    <p:embeddedFont>
      <p:font typeface="Lora"/>
      <p:regular r:id="rId17"/>
    </p:embeddedFont>
    <p:embeddedFont>
      <p:font typeface="Lora"/>
      <p:regular r:id="rId18"/>
    </p:embeddedFont>
    <p:embeddedFont>
      <p:font typeface="Lora"/>
      <p:regular r:id="rId19"/>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2-1.png>
</file>

<file path=ppt/media/image-2-2.png>
</file>

<file path=ppt/media/image-2-3.png>
</file>

<file path=ppt/media/image-2-4.png>
</file>

<file path=ppt/media/image-2-5.png>
</file>

<file path=ppt/media/image-3-1.png>
</file>

<file path=ppt/media/image-4-1.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slideLayout" Target="../slideLayouts/slideLayout3.xml"/><Relationship Id="rId7"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520428"/>
            <a:ext cx="7468553" cy="2914650"/>
          </a:xfrm>
          <a:prstGeom prst="rect">
            <a:avLst/>
          </a:prstGeom>
          <a:noFill/>
          <a:ln/>
        </p:spPr>
        <p:txBody>
          <a:bodyPr wrap="square" lIns="0" tIns="0" rIns="0" bIns="0" rtlCol="0" anchor="t"/>
          <a:lstStyle/>
          <a:p>
            <a:pPr indent="0" marL="0">
              <a:lnSpc>
                <a:spcPts val="7650"/>
              </a:lnSpc>
              <a:buNone/>
            </a:pPr>
            <a:r>
              <a:rPr lang="en-US" sz="6100" dirty="0">
                <a:solidFill>
                  <a:srgbClr val="F98AC7"/>
                </a:solidFill>
                <a:latin typeface="Lora" pitchFamily="34" charset="0"/>
                <a:ea typeface="Lora" pitchFamily="34" charset="-122"/>
                <a:cs typeface="Lora" pitchFamily="34" charset="-120"/>
              </a:rPr>
              <a:t>Optimization in Supply Chain Management</a:t>
            </a:r>
            <a:endParaRPr lang="en-US" sz="6100" dirty="0"/>
          </a:p>
        </p:txBody>
      </p:sp>
      <p:sp>
        <p:nvSpPr>
          <p:cNvPr id="4" name="Text 1"/>
          <p:cNvSpPr/>
          <p:nvPr/>
        </p:nvSpPr>
        <p:spPr>
          <a:xfrm>
            <a:off x="837724" y="4794052"/>
            <a:ext cx="7468553" cy="1915120"/>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Supply Chain Management (SCM) coordinates the flow of goods, services, and information from origin to consumption. It aims to optimize processes, ensuring efficiency and customer satisfaction. SCM involves sourcing materials, manufacturing products, transporting goods, and managing inventories.</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386"/>
          </a:xfrm>
          <a:prstGeom prst="rect">
            <a:avLst/>
          </a:prstGeom>
        </p:spPr>
      </p:pic>
      <p:sp>
        <p:nvSpPr>
          <p:cNvPr id="3" name="Text 0"/>
          <p:cNvSpPr/>
          <p:nvPr/>
        </p:nvSpPr>
        <p:spPr>
          <a:xfrm>
            <a:off x="6305907" y="643890"/>
            <a:ext cx="7284125" cy="688777"/>
          </a:xfrm>
          <a:prstGeom prst="rect">
            <a:avLst/>
          </a:prstGeom>
          <a:noFill/>
          <a:ln/>
        </p:spPr>
        <p:txBody>
          <a:bodyPr wrap="none" lIns="0" tIns="0" rIns="0" bIns="0" rtlCol="0" anchor="t"/>
          <a:lstStyle/>
          <a:p>
            <a:pPr indent="0" marL="0">
              <a:lnSpc>
                <a:spcPts val="5400"/>
              </a:lnSpc>
              <a:buNone/>
            </a:pPr>
            <a:r>
              <a:rPr lang="en-US" sz="4300" dirty="0">
                <a:solidFill>
                  <a:srgbClr val="F98AC7"/>
                </a:solidFill>
                <a:latin typeface="Lora" pitchFamily="34" charset="0"/>
                <a:ea typeface="Lora" pitchFamily="34" charset="-122"/>
                <a:cs typeface="Lora" pitchFamily="34" charset="-120"/>
              </a:rPr>
              <a:t>SCM Areas and Components</a:t>
            </a:r>
            <a:endParaRPr lang="en-US" sz="4300" dirty="0"/>
          </a:p>
        </p:txBody>
      </p:sp>
      <p:pic>
        <p:nvPicPr>
          <p:cNvPr id="4" name="Image 1" descr="preencoded.png">    </p:cNvPr>
          <p:cNvPicPr>
            <a:picLocks noChangeAspect="1"/>
          </p:cNvPicPr>
          <p:nvPr/>
        </p:nvPicPr>
        <p:blipFill>
          <a:blip r:embed="rId2"/>
          <a:stretch>
            <a:fillRect/>
          </a:stretch>
        </p:blipFill>
        <p:spPr>
          <a:xfrm>
            <a:off x="6305907" y="1683901"/>
            <a:ext cx="585430" cy="585430"/>
          </a:xfrm>
          <a:prstGeom prst="rect">
            <a:avLst/>
          </a:prstGeom>
        </p:spPr>
      </p:pic>
      <p:sp>
        <p:nvSpPr>
          <p:cNvPr id="5" name="Text 1"/>
          <p:cNvSpPr/>
          <p:nvPr/>
        </p:nvSpPr>
        <p:spPr>
          <a:xfrm>
            <a:off x="6305907" y="2503408"/>
            <a:ext cx="2754987" cy="344329"/>
          </a:xfrm>
          <a:prstGeom prst="rect">
            <a:avLst/>
          </a:prstGeom>
          <a:noFill/>
          <a:ln/>
        </p:spPr>
        <p:txBody>
          <a:bodyPr wrap="none" lIns="0" tIns="0" rIns="0" bIns="0" rtlCol="0" anchor="t"/>
          <a:lstStyle/>
          <a:p>
            <a:pPr algn="l" indent="0" marL="0">
              <a:lnSpc>
                <a:spcPts val="2700"/>
              </a:lnSpc>
              <a:buNone/>
            </a:pPr>
            <a:r>
              <a:rPr lang="en-US" sz="2150" dirty="0">
                <a:solidFill>
                  <a:srgbClr val="D6E5EF"/>
                </a:solidFill>
                <a:latin typeface="Lora" pitchFamily="34" charset="0"/>
                <a:ea typeface="Lora" pitchFamily="34" charset="-122"/>
                <a:cs typeface="Lora" pitchFamily="34" charset="-120"/>
              </a:rPr>
              <a:t>Planning</a:t>
            </a:r>
            <a:endParaRPr lang="en-US" sz="2150" dirty="0"/>
          </a:p>
        </p:txBody>
      </p:sp>
      <p:sp>
        <p:nvSpPr>
          <p:cNvPr id="6" name="Text 2"/>
          <p:cNvSpPr/>
          <p:nvPr/>
        </p:nvSpPr>
        <p:spPr>
          <a:xfrm>
            <a:off x="6305907" y="2988231"/>
            <a:ext cx="3576876" cy="1124069"/>
          </a:xfrm>
          <a:prstGeom prst="rect">
            <a:avLst/>
          </a:prstGeom>
          <a:noFill/>
          <a:ln/>
        </p:spPr>
        <p:txBody>
          <a:bodyPr wrap="square" lIns="0" tIns="0" rIns="0" bIns="0" rtlCol="0" anchor="t"/>
          <a:lstStyle/>
          <a:p>
            <a:pPr algn="l" indent="0" marL="0">
              <a:lnSpc>
                <a:spcPts val="2950"/>
              </a:lnSpc>
              <a:buNone/>
            </a:pPr>
            <a:r>
              <a:rPr lang="en-US" sz="1800" dirty="0">
                <a:solidFill>
                  <a:srgbClr val="D6E5EF"/>
                </a:solidFill>
                <a:latin typeface="Source Sans Pro" pitchFamily="34" charset="0"/>
                <a:ea typeface="Source Sans Pro" pitchFamily="34" charset="-122"/>
                <a:cs typeface="Source Sans Pro" pitchFamily="34" charset="-120"/>
              </a:rPr>
              <a:t>Ensures efficient flow of goods and services through strategic, demand, and supply planning.</a:t>
            </a:r>
            <a:endParaRPr lang="en-US" sz="1800" dirty="0"/>
          </a:p>
        </p:txBody>
      </p:sp>
      <p:pic>
        <p:nvPicPr>
          <p:cNvPr id="7" name="Image 2" descr="preencoded.png">    </p:cNvPr>
          <p:cNvPicPr>
            <a:picLocks noChangeAspect="1"/>
          </p:cNvPicPr>
          <p:nvPr/>
        </p:nvPicPr>
        <p:blipFill>
          <a:blip r:embed="rId3"/>
          <a:stretch>
            <a:fillRect/>
          </a:stretch>
        </p:blipFill>
        <p:spPr>
          <a:xfrm>
            <a:off x="10234017" y="1683901"/>
            <a:ext cx="585430" cy="585430"/>
          </a:xfrm>
          <a:prstGeom prst="rect">
            <a:avLst/>
          </a:prstGeom>
        </p:spPr>
      </p:pic>
      <p:sp>
        <p:nvSpPr>
          <p:cNvPr id="8" name="Text 3"/>
          <p:cNvSpPr/>
          <p:nvPr/>
        </p:nvSpPr>
        <p:spPr>
          <a:xfrm>
            <a:off x="10234017" y="2503408"/>
            <a:ext cx="3450669" cy="344329"/>
          </a:xfrm>
          <a:prstGeom prst="rect">
            <a:avLst/>
          </a:prstGeom>
          <a:noFill/>
          <a:ln/>
        </p:spPr>
        <p:txBody>
          <a:bodyPr wrap="none" lIns="0" tIns="0" rIns="0" bIns="0" rtlCol="0" anchor="t"/>
          <a:lstStyle/>
          <a:p>
            <a:pPr algn="l" indent="0" marL="0">
              <a:lnSpc>
                <a:spcPts val="2700"/>
              </a:lnSpc>
              <a:buNone/>
            </a:pPr>
            <a:r>
              <a:rPr lang="en-US" sz="2150" dirty="0">
                <a:solidFill>
                  <a:srgbClr val="D6E5EF"/>
                </a:solidFill>
                <a:latin typeface="Lora" pitchFamily="34" charset="0"/>
                <a:ea typeface="Lora" pitchFamily="34" charset="-122"/>
                <a:cs typeface="Lora" pitchFamily="34" charset="-120"/>
              </a:rPr>
              <a:t>Sourcing and Procurement</a:t>
            </a:r>
            <a:endParaRPr lang="en-US" sz="2150" dirty="0"/>
          </a:p>
        </p:txBody>
      </p:sp>
      <p:sp>
        <p:nvSpPr>
          <p:cNvPr id="9" name="Text 4"/>
          <p:cNvSpPr/>
          <p:nvPr/>
        </p:nvSpPr>
        <p:spPr>
          <a:xfrm>
            <a:off x="10234017" y="2988231"/>
            <a:ext cx="3576876" cy="1124069"/>
          </a:xfrm>
          <a:prstGeom prst="rect">
            <a:avLst/>
          </a:prstGeom>
          <a:noFill/>
          <a:ln/>
        </p:spPr>
        <p:txBody>
          <a:bodyPr wrap="square" lIns="0" tIns="0" rIns="0" bIns="0" rtlCol="0" anchor="t"/>
          <a:lstStyle/>
          <a:p>
            <a:pPr algn="l" indent="0" marL="0">
              <a:lnSpc>
                <a:spcPts val="2950"/>
              </a:lnSpc>
              <a:buNone/>
            </a:pPr>
            <a:r>
              <a:rPr lang="en-US" sz="1800" dirty="0">
                <a:solidFill>
                  <a:srgbClr val="D6E5EF"/>
                </a:solidFill>
                <a:latin typeface="Source Sans Pro" pitchFamily="34" charset="0"/>
                <a:ea typeface="Source Sans Pro" pitchFamily="34" charset="-122"/>
                <a:cs typeface="Source Sans Pro" pitchFamily="34" charset="-120"/>
              </a:rPr>
              <a:t>Focuses on acquiring goods and services from external sources to meet operational needs.</a:t>
            </a:r>
            <a:endParaRPr lang="en-US" sz="1800" dirty="0"/>
          </a:p>
        </p:txBody>
      </p:sp>
      <p:pic>
        <p:nvPicPr>
          <p:cNvPr id="10" name="Image 3" descr="preencoded.png">    </p:cNvPr>
          <p:cNvPicPr>
            <a:picLocks noChangeAspect="1"/>
          </p:cNvPicPr>
          <p:nvPr/>
        </p:nvPicPr>
        <p:blipFill>
          <a:blip r:embed="rId4"/>
          <a:stretch>
            <a:fillRect/>
          </a:stretch>
        </p:blipFill>
        <p:spPr>
          <a:xfrm>
            <a:off x="6305907" y="4814768"/>
            <a:ext cx="585430" cy="585430"/>
          </a:xfrm>
          <a:prstGeom prst="rect">
            <a:avLst/>
          </a:prstGeom>
        </p:spPr>
      </p:pic>
      <p:sp>
        <p:nvSpPr>
          <p:cNvPr id="11" name="Text 5"/>
          <p:cNvSpPr/>
          <p:nvPr/>
        </p:nvSpPr>
        <p:spPr>
          <a:xfrm>
            <a:off x="6305907" y="5634276"/>
            <a:ext cx="3576876" cy="688658"/>
          </a:xfrm>
          <a:prstGeom prst="rect">
            <a:avLst/>
          </a:prstGeom>
          <a:noFill/>
          <a:ln/>
        </p:spPr>
        <p:txBody>
          <a:bodyPr wrap="square" lIns="0" tIns="0" rIns="0" bIns="0" rtlCol="0" anchor="t"/>
          <a:lstStyle/>
          <a:p>
            <a:pPr algn="l" indent="0" marL="0">
              <a:lnSpc>
                <a:spcPts val="2700"/>
              </a:lnSpc>
              <a:buNone/>
            </a:pPr>
            <a:r>
              <a:rPr lang="en-US" sz="2150" dirty="0">
                <a:solidFill>
                  <a:srgbClr val="D6E5EF"/>
                </a:solidFill>
                <a:latin typeface="Lora" pitchFamily="34" charset="0"/>
                <a:ea typeface="Lora" pitchFamily="34" charset="-122"/>
                <a:cs typeface="Lora" pitchFamily="34" charset="-120"/>
              </a:rPr>
              <a:t>Manufacturing and Production</a:t>
            </a:r>
            <a:endParaRPr lang="en-US" sz="2150" dirty="0"/>
          </a:p>
        </p:txBody>
      </p:sp>
      <p:sp>
        <p:nvSpPr>
          <p:cNvPr id="12" name="Text 6"/>
          <p:cNvSpPr/>
          <p:nvPr/>
        </p:nvSpPr>
        <p:spPr>
          <a:xfrm>
            <a:off x="6305907" y="6463427"/>
            <a:ext cx="3576876" cy="1124069"/>
          </a:xfrm>
          <a:prstGeom prst="rect">
            <a:avLst/>
          </a:prstGeom>
          <a:noFill/>
          <a:ln/>
        </p:spPr>
        <p:txBody>
          <a:bodyPr wrap="square" lIns="0" tIns="0" rIns="0" bIns="0" rtlCol="0" anchor="t"/>
          <a:lstStyle/>
          <a:p>
            <a:pPr algn="l" indent="0" marL="0">
              <a:lnSpc>
                <a:spcPts val="2950"/>
              </a:lnSpc>
              <a:buNone/>
            </a:pPr>
            <a:r>
              <a:rPr lang="en-US" sz="1800" dirty="0">
                <a:solidFill>
                  <a:srgbClr val="D6E5EF"/>
                </a:solidFill>
                <a:latin typeface="Source Sans Pro" pitchFamily="34" charset="0"/>
                <a:ea typeface="Source Sans Pro" pitchFamily="34" charset="-122"/>
                <a:cs typeface="Source Sans Pro" pitchFamily="34" charset="-120"/>
              </a:rPr>
              <a:t>Transforms raw materials into finished goods, ensuring efficiency and quality standards.</a:t>
            </a:r>
            <a:endParaRPr lang="en-US" sz="1800" dirty="0"/>
          </a:p>
        </p:txBody>
      </p:sp>
      <p:pic>
        <p:nvPicPr>
          <p:cNvPr id="13" name="Image 4" descr="preencoded.png">    </p:cNvPr>
          <p:cNvPicPr>
            <a:picLocks noChangeAspect="1"/>
          </p:cNvPicPr>
          <p:nvPr/>
        </p:nvPicPr>
        <p:blipFill>
          <a:blip r:embed="rId5"/>
          <a:stretch>
            <a:fillRect/>
          </a:stretch>
        </p:blipFill>
        <p:spPr>
          <a:xfrm>
            <a:off x="10234017" y="4814768"/>
            <a:ext cx="585430" cy="585430"/>
          </a:xfrm>
          <a:prstGeom prst="rect">
            <a:avLst/>
          </a:prstGeom>
        </p:spPr>
      </p:pic>
      <p:sp>
        <p:nvSpPr>
          <p:cNvPr id="14" name="Text 7"/>
          <p:cNvSpPr/>
          <p:nvPr/>
        </p:nvSpPr>
        <p:spPr>
          <a:xfrm>
            <a:off x="10234017" y="5634276"/>
            <a:ext cx="3311128" cy="344329"/>
          </a:xfrm>
          <a:prstGeom prst="rect">
            <a:avLst/>
          </a:prstGeom>
          <a:noFill/>
          <a:ln/>
        </p:spPr>
        <p:txBody>
          <a:bodyPr wrap="none" lIns="0" tIns="0" rIns="0" bIns="0" rtlCol="0" anchor="t"/>
          <a:lstStyle/>
          <a:p>
            <a:pPr algn="l" indent="0" marL="0">
              <a:lnSpc>
                <a:spcPts val="2700"/>
              </a:lnSpc>
              <a:buNone/>
            </a:pPr>
            <a:r>
              <a:rPr lang="en-US" sz="2150" dirty="0">
                <a:solidFill>
                  <a:srgbClr val="D6E5EF"/>
                </a:solidFill>
                <a:latin typeface="Lora" pitchFamily="34" charset="0"/>
                <a:ea typeface="Lora" pitchFamily="34" charset="-122"/>
                <a:cs typeface="Lora" pitchFamily="34" charset="-120"/>
              </a:rPr>
              <a:t>Logistics and Distribution</a:t>
            </a:r>
            <a:endParaRPr lang="en-US" sz="2150" dirty="0"/>
          </a:p>
        </p:txBody>
      </p:sp>
      <p:sp>
        <p:nvSpPr>
          <p:cNvPr id="15" name="Text 8"/>
          <p:cNvSpPr/>
          <p:nvPr/>
        </p:nvSpPr>
        <p:spPr>
          <a:xfrm>
            <a:off x="10234017" y="6119098"/>
            <a:ext cx="3576876" cy="1124069"/>
          </a:xfrm>
          <a:prstGeom prst="rect">
            <a:avLst/>
          </a:prstGeom>
          <a:noFill/>
          <a:ln/>
        </p:spPr>
        <p:txBody>
          <a:bodyPr wrap="square" lIns="0" tIns="0" rIns="0" bIns="0" rtlCol="0" anchor="t"/>
          <a:lstStyle/>
          <a:p>
            <a:pPr algn="l" indent="0" marL="0">
              <a:lnSpc>
                <a:spcPts val="2950"/>
              </a:lnSpc>
              <a:buNone/>
            </a:pPr>
            <a:r>
              <a:rPr lang="en-US" sz="1800" dirty="0">
                <a:solidFill>
                  <a:srgbClr val="D6E5EF"/>
                </a:solidFill>
                <a:latin typeface="Source Sans Pro" pitchFamily="34" charset="0"/>
                <a:ea typeface="Source Sans Pro" pitchFamily="34" charset="-122"/>
                <a:cs typeface="Source Sans Pro" pitchFamily="34" charset="-120"/>
              </a:rPr>
              <a:t>Manages the movement and storage of goods to ensure timely and cost-effective delivery.</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37291"/>
          </a:xfrm>
          <a:prstGeom prst="rect">
            <a:avLst/>
          </a:prstGeom>
        </p:spPr>
      </p:pic>
      <p:sp>
        <p:nvSpPr>
          <p:cNvPr id="3" name="Text 0"/>
          <p:cNvSpPr/>
          <p:nvPr/>
        </p:nvSpPr>
        <p:spPr>
          <a:xfrm>
            <a:off x="598408" y="2608540"/>
            <a:ext cx="6322576" cy="502801"/>
          </a:xfrm>
          <a:prstGeom prst="rect">
            <a:avLst/>
          </a:prstGeom>
          <a:noFill/>
          <a:ln/>
        </p:spPr>
        <p:txBody>
          <a:bodyPr wrap="none" lIns="0" tIns="0" rIns="0" bIns="0" rtlCol="0" anchor="t"/>
          <a:lstStyle/>
          <a:p>
            <a:pPr indent="0" marL="0">
              <a:lnSpc>
                <a:spcPts val="3950"/>
              </a:lnSpc>
              <a:buNone/>
            </a:pPr>
            <a:r>
              <a:rPr lang="en-US" sz="3150" dirty="0">
                <a:solidFill>
                  <a:srgbClr val="F98AC7"/>
                </a:solidFill>
                <a:latin typeface="Lora" pitchFamily="34" charset="0"/>
                <a:ea typeface="Lora" pitchFamily="34" charset="-122"/>
                <a:cs typeface="Lora" pitchFamily="34" charset="-120"/>
              </a:rPr>
              <a:t>SCM Example: T-Shirt Production</a:t>
            </a:r>
            <a:endParaRPr lang="en-US" sz="3150" dirty="0"/>
          </a:p>
        </p:txBody>
      </p:sp>
      <p:sp>
        <p:nvSpPr>
          <p:cNvPr id="4" name="Shape 1"/>
          <p:cNvSpPr/>
          <p:nvPr/>
        </p:nvSpPr>
        <p:spPr>
          <a:xfrm>
            <a:off x="843439" y="3367802"/>
            <a:ext cx="22860" cy="4390549"/>
          </a:xfrm>
          <a:prstGeom prst="roundRect">
            <a:avLst>
              <a:gd name="adj" fmla="val 112196"/>
            </a:avLst>
          </a:prstGeom>
          <a:solidFill>
            <a:srgbClr val="5D606B"/>
          </a:solidFill>
          <a:ln/>
        </p:spPr>
      </p:sp>
      <p:sp>
        <p:nvSpPr>
          <p:cNvPr id="5" name="Shape 2"/>
          <p:cNvSpPr/>
          <p:nvPr/>
        </p:nvSpPr>
        <p:spPr>
          <a:xfrm>
            <a:off x="1024354" y="3740944"/>
            <a:ext cx="598408" cy="22860"/>
          </a:xfrm>
          <a:prstGeom prst="roundRect">
            <a:avLst>
              <a:gd name="adj" fmla="val 112196"/>
            </a:avLst>
          </a:prstGeom>
          <a:solidFill>
            <a:srgbClr val="5D606B"/>
          </a:solidFill>
          <a:ln/>
        </p:spPr>
      </p:sp>
      <p:sp>
        <p:nvSpPr>
          <p:cNvPr id="6" name="Shape 3"/>
          <p:cNvSpPr/>
          <p:nvPr/>
        </p:nvSpPr>
        <p:spPr>
          <a:xfrm>
            <a:off x="662523" y="3560088"/>
            <a:ext cx="384691" cy="384691"/>
          </a:xfrm>
          <a:prstGeom prst="roundRect">
            <a:avLst>
              <a:gd name="adj" fmla="val 6667"/>
            </a:avLst>
          </a:prstGeom>
          <a:solidFill>
            <a:srgbClr val="444752"/>
          </a:solidFill>
          <a:ln/>
        </p:spPr>
      </p:sp>
      <p:sp>
        <p:nvSpPr>
          <p:cNvPr id="7" name="Text 4"/>
          <p:cNvSpPr/>
          <p:nvPr/>
        </p:nvSpPr>
        <p:spPr>
          <a:xfrm>
            <a:off x="810875" y="3631763"/>
            <a:ext cx="87868" cy="241340"/>
          </a:xfrm>
          <a:prstGeom prst="rect">
            <a:avLst/>
          </a:prstGeom>
          <a:noFill/>
          <a:ln/>
        </p:spPr>
        <p:txBody>
          <a:bodyPr wrap="none" lIns="0" tIns="0" rIns="0" bIns="0" rtlCol="0" anchor="t"/>
          <a:lstStyle/>
          <a:p>
            <a:pPr algn="ctr" indent="0" marL="0">
              <a:lnSpc>
                <a:spcPts val="1900"/>
              </a:lnSpc>
              <a:buNone/>
            </a:pPr>
            <a:r>
              <a:rPr lang="en-US" sz="1900" dirty="0">
                <a:solidFill>
                  <a:srgbClr val="D6E5EF"/>
                </a:solidFill>
                <a:latin typeface="Lora" pitchFamily="34" charset="0"/>
                <a:ea typeface="Lora" pitchFamily="34" charset="-122"/>
                <a:cs typeface="Lora" pitchFamily="34" charset="-120"/>
              </a:rPr>
              <a:t>1</a:t>
            </a:r>
            <a:endParaRPr lang="en-US" sz="1900" dirty="0"/>
          </a:p>
        </p:txBody>
      </p:sp>
      <p:sp>
        <p:nvSpPr>
          <p:cNvPr id="8" name="Text 5"/>
          <p:cNvSpPr/>
          <p:nvPr/>
        </p:nvSpPr>
        <p:spPr>
          <a:xfrm>
            <a:off x="1795224" y="3538776"/>
            <a:ext cx="2195751" cy="251460"/>
          </a:xfrm>
          <a:prstGeom prst="rect">
            <a:avLst/>
          </a:prstGeom>
          <a:noFill/>
          <a:ln/>
        </p:spPr>
        <p:txBody>
          <a:bodyPr wrap="none" lIns="0" tIns="0" rIns="0" bIns="0" rtlCol="0" anchor="t"/>
          <a:lstStyle/>
          <a:p>
            <a:pPr algn="l" indent="0" marL="0">
              <a:lnSpc>
                <a:spcPts val="1950"/>
              </a:lnSpc>
              <a:buNone/>
            </a:pPr>
            <a:r>
              <a:rPr lang="en-US" sz="1550" dirty="0">
                <a:solidFill>
                  <a:srgbClr val="D6E5EF"/>
                </a:solidFill>
                <a:latin typeface="Lora" pitchFamily="34" charset="0"/>
                <a:ea typeface="Lora" pitchFamily="34" charset="-122"/>
                <a:cs typeface="Lora" pitchFamily="34" charset="-120"/>
              </a:rPr>
              <a:t>Sourcing Raw Materials</a:t>
            </a:r>
            <a:endParaRPr lang="en-US" sz="1550" dirty="0"/>
          </a:p>
        </p:txBody>
      </p:sp>
      <p:sp>
        <p:nvSpPr>
          <p:cNvPr id="9" name="Text 6"/>
          <p:cNvSpPr/>
          <p:nvPr/>
        </p:nvSpPr>
        <p:spPr>
          <a:xfrm>
            <a:off x="1795224" y="3892748"/>
            <a:ext cx="12236768" cy="273487"/>
          </a:xfrm>
          <a:prstGeom prst="rect">
            <a:avLst/>
          </a:prstGeom>
          <a:noFill/>
          <a:ln/>
        </p:spPr>
        <p:txBody>
          <a:bodyPr wrap="none" lIns="0" tIns="0" rIns="0" bIns="0" rtlCol="0" anchor="t"/>
          <a:lstStyle/>
          <a:p>
            <a:pPr algn="l" indent="0" marL="0">
              <a:lnSpc>
                <a:spcPts val="2150"/>
              </a:lnSpc>
              <a:buNone/>
            </a:pPr>
            <a:r>
              <a:rPr lang="en-US" sz="1300" dirty="0">
                <a:solidFill>
                  <a:srgbClr val="D6E5EF"/>
                </a:solidFill>
                <a:latin typeface="Source Sans Pro" pitchFamily="34" charset="0"/>
                <a:ea typeface="Source Sans Pro" pitchFamily="34" charset="-122"/>
                <a:cs typeface="Source Sans Pro" pitchFamily="34" charset="-120"/>
              </a:rPr>
              <a:t>The company sources high-quality cotton from suppliers at competitive prices.</a:t>
            </a:r>
            <a:endParaRPr lang="en-US" sz="1300" dirty="0"/>
          </a:p>
        </p:txBody>
      </p:sp>
      <p:sp>
        <p:nvSpPr>
          <p:cNvPr id="10" name="Shape 7"/>
          <p:cNvSpPr/>
          <p:nvPr/>
        </p:nvSpPr>
        <p:spPr>
          <a:xfrm>
            <a:off x="1024354" y="4881324"/>
            <a:ext cx="598408" cy="22860"/>
          </a:xfrm>
          <a:prstGeom prst="roundRect">
            <a:avLst>
              <a:gd name="adj" fmla="val 112196"/>
            </a:avLst>
          </a:prstGeom>
          <a:solidFill>
            <a:srgbClr val="5D606B"/>
          </a:solidFill>
          <a:ln/>
        </p:spPr>
      </p:sp>
      <p:sp>
        <p:nvSpPr>
          <p:cNvPr id="11" name="Shape 8"/>
          <p:cNvSpPr/>
          <p:nvPr/>
        </p:nvSpPr>
        <p:spPr>
          <a:xfrm>
            <a:off x="662523" y="4700468"/>
            <a:ext cx="384691" cy="384691"/>
          </a:xfrm>
          <a:prstGeom prst="roundRect">
            <a:avLst>
              <a:gd name="adj" fmla="val 6667"/>
            </a:avLst>
          </a:prstGeom>
          <a:solidFill>
            <a:srgbClr val="444752"/>
          </a:solidFill>
          <a:ln/>
        </p:spPr>
      </p:sp>
      <p:sp>
        <p:nvSpPr>
          <p:cNvPr id="12" name="Text 9"/>
          <p:cNvSpPr/>
          <p:nvPr/>
        </p:nvSpPr>
        <p:spPr>
          <a:xfrm>
            <a:off x="790039" y="4772144"/>
            <a:ext cx="129540" cy="241340"/>
          </a:xfrm>
          <a:prstGeom prst="rect">
            <a:avLst/>
          </a:prstGeom>
          <a:noFill/>
          <a:ln/>
        </p:spPr>
        <p:txBody>
          <a:bodyPr wrap="none" lIns="0" tIns="0" rIns="0" bIns="0" rtlCol="0" anchor="t"/>
          <a:lstStyle/>
          <a:p>
            <a:pPr algn="ctr" indent="0" marL="0">
              <a:lnSpc>
                <a:spcPts val="1900"/>
              </a:lnSpc>
              <a:buNone/>
            </a:pPr>
            <a:r>
              <a:rPr lang="en-US" sz="1900" dirty="0">
                <a:solidFill>
                  <a:srgbClr val="D6E5EF"/>
                </a:solidFill>
                <a:latin typeface="Lora" pitchFamily="34" charset="0"/>
                <a:ea typeface="Lora" pitchFamily="34" charset="-122"/>
                <a:cs typeface="Lora" pitchFamily="34" charset="-120"/>
              </a:rPr>
              <a:t>2</a:t>
            </a:r>
            <a:endParaRPr lang="en-US" sz="1900" dirty="0"/>
          </a:p>
        </p:txBody>
      </p:sp>
      <p:sp>
        <p:nvSpPr>
          <p:cNvPr id="13" name="Text 10"/>
          <p:cNvSpPr/>
          <p:nvPr/>
        </p:nvSpPr>
        <p:spPr>
          <a:xfrm>
            <a:off x="1795224" y="4679156"/>
            <a:ext cx="2011561" cy="251460"/>
          </a:xfrm>
          <a:prstGeom prst="rect">
            <a:avLst/>
          </a:prstGeom>
          <a:noFill/>
          <a:ln/>
        </p:spPr>
        <p:txBody>
          <a:bodyPr wrap="none" lIns="0" tIns="0" rIns="0" bIns="0" rtlCol="0" anchor="t"/>
          <a:lstStyle/>
          <a:p>
            <a:pPr algn="l" indent="0" marL="0">
              <a:lnSpc>
                <a:spcPts val="1950"/>
              </a:lnSpc>
              <a:buNone/>
            </a:pPr>
            <a:r>
              <a:rPr lang="en-US" sz="1550" dirty="0">
                <a:solidFill>
                  <a:srgbClr val="D6E5EF"/>
                </a:solidFill>
                <a:latin typeface="Lora" pitchFamily="34" charset="0"/>
                <a:ea typeface="Lora" pitchFamily="34" charset="-122"/>
                <a:cs typeface="Lora" pitchFamily="34" charset="-120"/>
              </a:rPr>
              <a:t>Manufacturing</a:t>
            </a:r>
            <a:endParaRPr lang="en-US" sz="1550" dirty="0"/>
          </a:p>
        </p:txBody>
      </p:sp>
      <p:sp>
        <p:nvSpPr>
          <p:cNvPr id="14" name="Text 11"/>
          <p:cNvSpPr/>
          <p:nvPr/>
        </p:nvSpPr>
        <p:spPr>
          <a:xfrm>
            <a:off x="1795224" y="5033129"/>
            <a:ext cx="12236768" cy="273487"/>
          </a:xfrm>
          <a:prstGeom prst="rect">
            <a:avLst/>
          </a:prstGeom>
          <a:noFill/>
          <a:ln/>
        </p:spPr>
        <p:txBody>
          <a:bodyPr wrap="none" lIns="0" tIns="0" rIns="0" bIns="0" rtlCol="0" anchor="t"/>
          <a:lstStyle/>
          <a:p>
            <a:pPr algn="l" indent="0" marL="0">
              <a:lnSpc>
                <a:spcPts val="2150"/>
              </a:lnSpc>
              <a:buNone/>
            </a:pPr>
            <a:r>
              <a:rPr lang="en-US" sz="1300" dirty="0">
                <a:solidFill>
                  <a:srgbClr val="D6E5EF"/>
                </a:solidFill>
                <a:latin typeface="Source Sans Pro" pitchFamily="34" charset="0"/>
                <a:ea typeface="Source Sans Pro" pitchFamily="34" charset="-122"/>
                <a:cs typeface="Source Sans Pro" pitchFamily="34" charset="-120"/>
              </a:rPr>
              <a:t>Cotton is transformed into T-shirts at the manufacturing plant, ensuring efficiency and quality control.</a:t>
            </a:r>
            <a:endParaRPr lang="en-US" sz="1300" dirty="0"/>
          </a:p>
        </p:txBody>
      </p:sp>
      <p:sp>
        <p:nvSpPr>
          <p:cNvPr id="15" name="Shape 12"/>
          <p:cNvSpPr/>
          <p:nvPr/>
        </p:nvSpPr>
        <p:spPr>
          <a:xfrm>
            <a:off x="1024354" y="6021705"/>
            <a:ext cx="598408" cy="22860"/>
          </a:xfrm>
          <a:prstGeom prst="roundRect">
            <a:avLst>
              <a:gd name="adj" fmla="val 112196"/>
            </a:avLst>
          </a:prstGeom>
          <a:solidFill>
            <a:srgbClr val="5D606B"/>
          </a:solidFill>
          <a:ln/>
        </p:spPr>
      </p:sp>
      <p:sp>
        <p:nvSpPr>
          <p:cNvPr id="16" name="Shape 13"/>
          <p:cNvSpPr/>
          <p:nvPr/>
        </p:nvSpPr>
        <p:spPr>
          <a:xfrm>
            <a:off x="662523" y="5840849"/>
            <a:ext cx="384691" cy="384691"/>
          </a:xfrm>
          <a:prstGeom prst="roundRect">
            <a:avLst>
              <a:gd name="adj" fmla="val 6667"/>
            </a:avLst>
          </a:prstGeom>
          <a:solidFill>
            <a:srgbClr val="444752"/>
          </a:solidFill>
          <a:ln/>
        </p:spPr>
      </p:sp>
      <p:sp>
        <p:nvSpPr>
          <p:cNvPr id="17" name="Text 14"/>
          <p:cNvSpPr/>
          <p:nvPr/>
        </p:nvSpPr>
        <p:spPr>
          <a:xfrm>
            <a:off x="787658" y="5912525"/>
            <a:ext cx="134422" cy="241340"/>
          </a:xfrm>
          <a:prstGeom prst="rect">
            <a:avLst/>
          </a:prstGeom>
          <a:noFill/>
          <a:ln/>
        </p:spPr>
        <p:txBody>
          <a:bodyPr wrap="none" lIns="0" tIns="0" rIns="0" bIns="0" rtlCol="0" anchor="t"/>
          <a:lstStyle/>
          <a:p>
            <a:pPr algn="ctr" indent="0" marL="0">
              <a:lnSpc>
                <a:spcPts val="1900"/>
              </a:lnSpc>
              <a:buNone/>
            </a:pPr>
            <a:r>
              <a:rPr lang="en-US" sz="1900" dirty="0">
                <a:solidFill>
                  <a:srgbClr val="D6E5EF"/>
                </a:solidFill>
                <a:latin typeface="Lora" pitchFamily="34" charset="0"/>
                <a:ea typeface="Lora" pitchFamily="34" charset="-122"/>
                <a:cs typeface="Lora" pitchFamily="34" charset="-120"/>
              </a:rPr>
              <a:t>3</a:t>
            </a:r>
            <a:endParaRPr lang="en-US" sz="1900" dirty="0"/>
          </a:p>
        </p:txBody>
      </p:sp>
      <p:sp>
        <p:nvSpPr>
          <p:cNvPr id="18" name="Text 15"/>
          <p:cNvSpPr/>
          <p:nvPr/>
        </p:nvSpPr>
        <p:spPr>
          <a:xfrm>
            <a:off x="1795224" y="5819537"/>
            <a:ext cx="2992874" cy="251460"/>
          </a:xfrm>
          <a:prstGeom prst="rect">
            <a:avLst/>
          </a:prstGeom>
          <a:noFill/>
          <a:ln/>
        </p:spPr>
        <p:txBody>
          <a:bodyPr wrap="none" lIns="0" tIns="0" rIns="0" bIns="0" rtlCol="0" anchor="t"/>
          <a:lstStyle/>
          <a:p>
            <a:pPr algn="l" indent="0" marL="0">
              <a:lnSpc>
                <a:spcPts val="1950"/>
              </a:lnSpc>
              <a:buNone/>
            </a:pPr>
            <a:r>
              <a:rPr lang="en-US" sz="1550" dirty="0">
                <a:solidFill>
                  <a:srgbClr val="D6E5EF"/>
                </a:solidFill>
                <a:latin typeface="Lora" pitchFamily="34" charset="0"/>
                <a:ea typeface="Lora" pitchFamily="34" charset="-122"/>
                <a:cs typeface="Lora" pitchFamily="34" charset="-120"/>
              </a:rPr>
              <a:t>Transportation and Distribution</a:t>
            </a:r>
            <a:endParaRPr lang="en-US" sz="1550" dirty="0"/>
          </a:p>
        </p:txBody>
      </p:sp>
      <p:sp>
        <p:nvSpPr>
          <p:cNvPr id="19" name="Text 16"/>
          <p:cNvSpPr/>
          <p:nvPr/>
        </p:nvSpPr>
        <p:spPr>
          <a:xfrm>
            <a:off x="1795224" y="6173510"/>
            <a:ext cx="12236768" cy="273487"/>
          </a:xfrm>
          <a:prstGeom prst="rect">
            <a:avLst/>
          </a:prstGeom>
          <a:noFill/>
          <a:ln/>
        </p:spPr>
        <p:txBody>
          <a:bodyPr wrap="none" lIns="0" tIns="0" rIns="0" bIns="0" rtlCol="0" anchor="t"/>
          <a:lstStyle/>
          <a:p>
            <a:pPr algn="l" indent="0" marL="0">
              <a:lnSpc>
                <a:spcPts val="2150"/>
              </a:lnSpc>
              <a:buNone/>
            </a:pPr>
            <a:r>
              <a:rPr lang="en-US" sz="1300" dirty="0">
                <a:solidFill>
                  <a:srgbClr val="D6E5EF"/>
                </a:solidFill>
                <a:latin typeface="Source Sans Pro" pitchFamily="34" charset="0"/>
                <a:ea typeface="Source Sans Pro" pitchFamily="34" charset="-122"/>
                <a:cs typeface="Source Sans Pro" pitchFamily="34" charset="-120"/>
              </a:rPr>
              <a:t>Finished T-shirts are transported to warehouses and retail stores, optimizing logistics for timely delivery.</a:t>
            </a:r>
            <a:endParaRPr lang="en-US" sz="1300" dirty="0"/>
          </a:p>
        </p:txBody>
      </p:sp>
      <p:sp>
        <p:nvSpPr>
          <p:cNvPr id="20" name="Shape 17"/>
          <p:cNvSpPr/>
          <p:nvPr/>
        </p:nvSpPr>
        <p:spPr>
          <a:xfrm>
            <a:off x="1024354" y="7162086"/>
            <a:ext cx="598408" cy="22860"/>
          </a:xfrm>
          <a:prstGeom prst="roundRect">
            <a:avLst>
              <a:gd name="adj" fmla="val 112196"/>
            </a:avLst>
          </a:prstGeom>
          <a:solidFill>
            <a:srgbClr val="5D606B"/>
          </a:solidFill>
          <a:ln/>
        </p:spPr>
      </p:sp>
      <p:sp>
        <p:nvSpPr>
          <p:cNvPr id="21" name="Shape 18"/>
          <p:cNvSpPr/>
          <p:nvPr/>
        </p:nvSpPr>
        <p:spPr>
          <a:xfrm>
            <a:off x="662523" y="6981230"/>
            <a:ext cx="384691" cy="384691"/>
          </a:xfrm>
          <a:prstGeom prst="roundRect">
            <a:avLst>
              <a:gd name="adj" fmla="val 6667"/>
            </a:avLst>
          </a:prstGeom>
          <a:solidFill>
            <a:srgbClr val="444752"/>
          </a:solidFill>
          <a:ln/>
        </p:spPr>
      </p:sp>
      <p:sp>
        <p:nvSpPr>
          <p:cNvPr id="22" name="Text 19"/>
          <p:cNvSpPr/>
          <p:nvPr/>
        </p:nvSpPr>
        <p:spPr>
          <a:xfrm>
            <a:off x="789444" y="7052905"/>
            <a:ext cx="130850" cy="241340"/>
          </a:xfrm>
          <a:prstGeom prst="rect">
            <a:avLst/>
          </a:prstGeom>
          <a:noFill/>
          <a:ln/>
        </p:spPr>
        <p:txBody>
          <a:bodyPr wrap="none" lIns="0" tIns="0" rIns="0" bIns="0" rtlCol="0" anchor="t"/>
          <a:lstStyle/>
          <a:p>
            <a:pPr algn="ctr" indent="0" marL="0">
              <a:lnSpc>
                <a:spcPts val="1900"/>
              </a:lnSpc>
              <a:buNone/>
            </a:pPr>
            <a:r>
              <a:rPr lang="en-US" sz="1900" dirty="0">
                <a:solidFill>
                  <a:srgbClr val="D6E5EF"/>
                </a:solidFill>
                <a:latin typeface="Lora" pitchFamily="34" charset="0"/>
                <a:ea typeface="Lora" pitchFamily="34" charset="-122"/>
                <a:cs typeface="Lora" pitchFamily="34" charset="-120"/>
              </a:rPr>
              <a:t>4</a:t>
            </a:r>
            <a:endParaRPr lang="en-US" sz="1900" dirty="0"/>
          </a:p>
        </p:txBody>
      </p:sp>
      <p:sp>
        <p:nvSpPr>
          <p:cNvPr id="23" name="Text 20"/>
          <p:cNvSpPr/>
          <p:nvPr/>
        </p:nvSpPr>
        <p:spPr>
          <a:xfrm>
            <a:off x="1795224" y="6959917"/>
            <a:ext cx="2587466" cy="251460"/>
          </a:xfrm>
          <a:prstGeom prst="rect">
            <a:avLst/>
          </a:prstGeom>
          <a:noFill/>
          <a:ln/>
        </p:spPr>
        <p:txBody>
          <a:bodyPr wrap="none" lIns="0" tIns="0" rIns="0" bIns="0" rtlCol="0" anchor="t"/>
          <a:lstStyle/>
          <a:p>
            <a:pPr algn="l" indent="0" marL="0">
              <a:lnSpc>
                <a:spcPts val="1950"/>
              </a:lnSpc>
              <a:buNone/>
            </a:pPr>
            <a:r>
              <a:rPr lang="en-US" sz="1550" dirty="0">
                <a:solidFill>
                  <a:srgbClr val="D6E5EF"/>
                </a:solidFill>
                <a:latin typeface="Lora" pitchFamily="34" charset="0"/>
                <a:ea typeface="Lora" pitchFamily="34" charset="-122"/>
                <a:cs typeface="Lora" pitchFamily="34" charset="-120"/>
              </a:rPr>
              <a:t>Sales and Customer Service</a:t>
            </a:r>
            <a:endParaRPr lang="en-US" sz="1550" dirty="0"/>
          </a:p>
        </p:txBody>
      </p:sp>
      <p:sp>
        <p:nvSpPr>
          <p:cNvPr id="24" name="Text 21"/>
          <p:cNvSpPr/>
          <p:nvPr/>
        </p:nvSpPr>
        <p:spPr>
          <a:xfrm>
            <a:off x="1795224" y="7313890"/>
            <a:ext cx="12236768" cy="273487"/>
          </a:xfrm>
          <a:prstGeom prst="rect">
            <a:avLst/>
          </a:prstGeom>
          <a:noFill/>
          <a:ln/>
        </p:spPr>
        <p:txBody>
          <a:bodyPr wrap="none" lIns="0" tIns="0" rIns="0" bIns="0" rtlCol="0" anchor="t"/>
          <a:lstStyle/>
          <a:p>
            <a:pPr algn="l" indent="0" marL="0">
              <a:lnSpc>
                <a:spcPts val="2150"/>
              </a:lnSpc>
              <a:buNone/>
            </a:pPr>
            <a:r>
              <a:rPr lang="en-US" sz="1300" dirty="0">
                <a:solidFill>
                  <a:srgbClr val="D6E5EF"/>
                </a:solidFill>
                <a:latin typeface="Source Sans Pro" pitchFamily="34" charset="0"/>
                <a:ea typeface="Source Sans Pro" pitchFamily="34" charset="-122"/>
                <a:cs typeface="Source Sans Pro" pitchFamily="34" charset="-120"/>
              </a:rPr>
              <a:t>T-shirts are sold to customers, with sales data used to forecast future demand.</a:t>
            </a: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781407"/>
            <a:ext cx="7309961" cy="704017"/>
          </a:xfrm>
          <a:prstGeom prst="rect">
            <a:avLst/>
          </a:prstGeom>
          <a:noFill/>
          <a:ln/>
        </p:spPr>
        <p:txBody>
          <a:bodyPr wrap="none" lIns="0" tIns="0" rIns="0" bIns="0" rtlCol="0" anchor="t"/>
          <a:lstStyle/>
          <a:p>
            <a:pPr indent="0" marL="0">
              <a:lnSpc>
                <a:spcPts val="5500"/>
              </a:lnSpc>
              <a:buNone/>
            </a:pPr>
            <a:r>
              <a:rPr lang="en-US" sz="4400" dirty="0">
                <a:solidFill>
                  <a:srgbClr val="F98AC7"/>
                </a:solidFill>
                <a:latin typeface="Lora" pitchFamily="34" charset="0"/>
                <a:ea typeface="Lora" pitchFamily="34" charset="-122"/>
                <a:cs typeface="Lora" pitchFamily="34" charset="-120"/>
              </a:rPr>
              <a:t>Importance of Optimization</a:t>
            </a:r>
            <a:endParaRPr lang="en-US" sz="4400" dirty="0"/>
          </a:p>
        </p:txBody>
      </p:sp>
      <p:sp>
        <p:nvSpPr>
          <p:cNvPr id="4" name="Shape 1"/>
          <p:cNvSpPr/>
          <p:nvPr/>
        </p:nvSpPr>
        <p:spPr>
          <a:xfrm>
            <a:off x="6324124" y="1844397"/>
            <a:ext cx="3614618" cy="2858214"/>
          </a:xfrm>
          <a:prstGeom prst="roundRect">
            <a:avLst>
              <a:gd name="adj" fmla="val 1256"/>
            </a:avLst>
          </a:prstGeom>
          <a:solidFill>
            <a:srgbClr val="444752"/>
          </a:solidFill>
          <a:ln/>
        </p:spPr>
      </p:sp>
      <p:sp>
        <p:nvSpPr>
          <p:cNvPr id="5" name="Text 2"/>
          <p:cNvSpPr/>
          <p:nvPr/>
        </p:nvSpPr>
        <p:spPr>
          <a:xfrm>
            <a:off x="6563439" y="2083713"/>
            <a:ext cx="2816185" cy="351949"/>
          </a:xfrm>
          <a:prstGeom prst="rect">
            <a:avLst/>
          </a:prstGeom>
          <a:noFill/>
          <a:ln/>
        </p:spPr>
        <p:txBody>
          <a:bodyPr wrap="none" lIns="0" tIns="0" rIns="0" bIns="0" rtlCol="0" anchor="t"/>
          <a:lstStyle/>
          <a:p>
            <a:pPr indent="0" marL="0">
              <a:lnSpc>
                <a:spcPts val="2750"/>
              </a:lnSpc>
              <a:buNone/>
            </a:pPr>
            <a:r>
              <a:rPr lang="en-US" sz="2200" dirty="0">
                <a:solidFill>
                  <a:srgbClr val="D6E5EF"/>
                </a:solidFill>
                <a:latin typeface="Lora" pitchFamily="34" charset="0"/>
                <a:ea typeface="Lora" pitchFamily="34" charset="-122"/>
                <a:cs typeface="Lora" pitchFamily="34" charset="-120"/>
              </a:rPr>
              <a:t>Cost Reduction</a:t>
            </a:r>
            <a:endParaRPr lang="en-US" sz="2200" dirty="0"/>
          </a:p>
        </p:txBody>
      </p:sp>
      <p:sp>
        <p:nvSpPr>
          <p:cNvPr id="6" name="Text 3"/>
          <p:cNvSpPr/>
          <p:nvPr/>
        </p:nvSpPr>
        <p:spPr>
          <a:xfrm>
            <a:off x="6563439" y="2579251"/>
            <a:ext cx="3135987" cy="1532096"/>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Identifies efficient routes, inventory levels, and production schedules to minimize operational costs.</a:t>
            </a:r>
            <a:endParaRPr lang="en-US" sz="1850" dirty="0"/>
          </a:p>
        </p:txBody>
      </p:sp>
      <p:sp>
        <p:nvSpPr>
          <p:cNvPr id="7" name="Shape 4"/>
          <p:cNvSpPr/>
          <p:nvPr/>
        </p:nvSpPr>
        <p:spPr>
          <a:xfrm>
            <a:off x="10178058" y="1844397"/>
            <a:ext cx="3614618" cy="2858214"/>
          </a:xfrm>
          <a:prstGeom prst="roundRect">
            <a:avLst>
              <a:gd name="adj" fmla="val 1256"/>
            </a:avLst>
          </a:prstGeom>
          <a:solidFill>
            <a:srgbClr val="444752"/>
          </a:solidFill>
          <a:ln/>
        </p:spPr>
      </p:sp>
      <p:sp>
        <p:nvSpPr>
          <p:cNvPr id="8" name="Text 5"/>
          <p:cNvSpPr/>
          <p:nvPr/>
        </p:nvSpPr>
        <p:spPr>
          <a:xfrm>
            <a:off x="10417373" y="2083713"/>
            <a:ext cx="3135987" cy="703898"/>
          </a:xfrm>
          <a:prstGeom prst="rect">
            <a:avLst/>
          </a:prstGeom>
          <a:noFill/>
          <a:ln/>
        </p:spPr>
        <p:txBody>
          <a:bodyPr wrap="square" lIns="0" tIns="0" rIns="0" bIns="0" rtlCol="0" anchor="t"/>
          <a:lstStyle/>
          <a:p>
            <a:pPr indent="0" marL="0">
              <a:lnSpc>
                <a:spcPts val="2750"/>
              </a:lnSpc>
              <a:buNone/>
            </a:pPr>
            <a:r>
              <a:rPr lang="en-US" sz="2200" dirty="0">
                <a:solidFill>
                  <a:srgbClr val="D6E5EF"/>
                </a:solidFill>
                <a:latin typeface="Lora" pitchFamily="34" charset="0"/>
                <a:ea typeface="Lora" pitchFamily="34" charset="-122"/>
                <a:cs typeface="Lora" pitchFamily="34" charset="-120"/>
              </a:rPr>
              <a:t>Efficiency Improvement</a:t>
            </a:r>
            <a:endParaRPr lang="en-US" sz="2200" dirty="0"/>
          </a:p>
        </p:txBody>
      </p:sp>
      <p:sp>
        <p:nvSpPr>
          <p:cNvPr id="9" name="Text 6"/>
          <p:cNvSpPr/>
          <p:nvPr/>
        </p:nvSpPr>
        <p:spPr>
          <a:xfrm>
            <a:off x="10417373" y="2931200"/>
            <a:ext cx="3135987" cy="1532096"/>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Streamlines operations to reduce waste and enhance productivity across the supply chain.</a:t>
            </a:r>
            <a:endParaRPr lang="en-US" sz="1850" dirty="0"/>
          </a:p>
        </p:txBody>
      </p:sp>
      <p:sp>
        <p:nvSpPr>
          <p:cNvPr id="10" name="Shape 7"/>
          <p:cNvSpPr/>
          <p:nvPr/>
        </p:nvSpPr>
        <p:spPr>
          <a:xfrm>
            <a:off x="6324124" y="4941927"/>
            <a:ext cx="3614618" cy="2506266"/>
          </a:xfrm>
          <a:prstGeom prst="roundRect">
            <a:avLst>
              <a:gd name="adj" fmla="val 1433"/>
            </a:avLst>
          </a:prstGeom>
          <a:solidFill>
            <a:srgbClr val="444752"/>
          </a:solidFill>
          <a:ln/>
        </p:spPr>
      </p:sp>
      <p:sp>
        <p:nvSpPr>
          <p:cNvPr id="11" name="Text 8"/>
          <p:cNvSpPr/>
          <p:nvPr/>
        </p:nvSpPr>
        <p:spPr>
          <a:xfrm>
            <a:off x="6563439" y="5181243"/>
            <a:ext cx="2902268" cy="351949"/>
          </a:xfrm>
          <a:prstGeom prst="rect">
            <a:avLst/>
          </a:prstGeom>
          <a:noFill/>
          <a:ln/>
        </p:spPr>
        <p:txBody>
          <a:bodyPr wrap="none" lIns="0" tIns="0" rIns="0" bIns="0" rtlCol="0" anchor="t"/>
          <a:lstStyle/>
          <a:p>
            <a:pPr indent="0" marL="0">
              <a:lnSpc>
                <a:spcPts val="2750"/>
              </a:lnSpc>
              <a:buNone/>
            </a:pPr>
            <a:r>
              <a:rPr lang="en-US" sz="2200" dirty="0">
                <a:solidFill>
                  <a:srgbClr val="D6E5EF"/>
                </a:solidFill>
                <a:latin typeface="Lora" pitchFamily="34" charset="0"/>
                <a:ea typeface="Lora" pitchFamily="34" charset="-122"/>
                <a:cs typeface="Lora" pitchFamily="34" charset="-120"/>
              </a:rPr>
              <a:t>Customer Satisfaction</a:t>
            </a:r>
            <a:endParaRPr lang="en-US" sz="2200" dirty="0"/>
          </a:p>
        </p:txBody>
      </p:sp>
      <p:sp>
        <p:nvSpPr>
          <p:cNvPr id="12" name="Text 9"/>
          <p:cNvSpPr/>
          <p:nvPr/>
        </p:nvSpPr>
        <p:spPr>
          <a:xfrm>
            <a:off x="6563439" y="5676781"/>
            <a:ext cx="3135987" cy="1532096"/>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Ensures timely delivery and high service levels through optimized logistics and distribution.</a:t>
            </a:r>
            <a:endParaRPr lang="en-US" sz="1850" dirty="0"/>
          </a:p>
        </p:txBody>
      </p:sp>
      <p:sp>
        <p:nvSpPr>
          <p:cNvPr id="13" name="Shape 10"/>
          <p:cNvSpPr/>
          <p:nvPr/>
        </p:nvSpPr>
        <p:spPr>
          <a:xfrm>
            <a:off x="10178058" y="4941927"/>
            <a:ext cx="3614618" cy="2506266"/>
          </a:xfrm>
          <a:prstGeom prst="roundRect">
            <a:avLst>
              <a:gd name="adj" fmla="val 1433"/>
            </a:avLst>
          </a:prstGeom>
          <a:solidFill>
            <a:srgbClr val="444752"/>
          </a:solidFill>
          <a:ln/>
        </p:spPr>
      </p:sp>
      <p:sp>
        <p:nvSpPr>
          <p:cNvPr id="14" name="Text 11"/>
          <p:cNvSpPr/>
          <p:nvPr/>
        </p:nvSpPr>
        <p:spPr>
          <a:xfrm>
            <a:off x="10417373" y="5181243"/>
            <a:ext cx="2816185" cy="351949"/>
          </a:xfrm>
          <a:prstGeom prst="rect">
            <a:avLst/>
          </a:prstGeom>
          <a:noFill/>
          <a:ln/>
        </p:spPr>
        <p:txBody>
          <a:bodyPr wrap="none" lIns="0" tIns="0" rIns="0" bIns="0" rtlCol="0" anchor="t"/>
          <a:lstStyle/>
          <a:p>
            <a:pPr indent="0" marL="0">
              <a:lnSpc>
                <a:spcPts val="2750"/>
              </a:lnSpc>
              <a:buNone/>
            </a:pPr>
            <a:r>
              <a:rPr lang="en-US" sz="2200" dirty="0">
                <a:solidFill>
                  <a:srgbClr val="D6E5EF"/>
                </a:solidFill>
                <a:latin typeface="Lora" pitchFamily="34" charset="0"/>
                <a:ea typeface="Lora" pitchFamily="34" charset="-122"/>
                <a:cs typeface="Lora" pitchFamily="34" charset="-120"/>
              </a:rPr>
              <a:t>Sustainability</a:t>
            </a:r>
            <a:endParaRPr lang="en-US" sz="2200" dirty="0"/>
          </a:p>
        </p:txBody>
      </p:sp>
      <p:sp>
        <p:nvSpPr>
          <p:cNvPr id="15" name="Text 12"/>
          <p:cNvSpPr/>
          <p:nvPr/>
        </p:nvSpPr>
        <p:spPr>
          <a:xfrm>
            <a:off x="10417373" y="5676781"/>
            <a:ext cx="3135987" cy="1149072"/>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Reduces environmental impact by optimizing resource usage and transportation methods.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2294215"/>
            <a:ext cx="8963382" cy="704017"/>
          </a:xfrm>
          <a:prstGeom prst="rect">
            <a:avLst/>
          </a:prstGeom>
          <a:noFill/>
          <a:ln/>
        </p:spPr>
        <p:txBody>
          <a:bodyPr wrap="none" lIns="0" tIns="0" rIns="0" bIns="0" rtlCol="0" anchor="t"/>
          <a:lstStyle/>
          <a:p>
            <a:pPr indent="0" marL="0">
              <a:lnSpc>
                <a:spcPts val="5500"/>
              </a:lnSpc>
              <a:buNone/>
            </a:pPr>
            <a:r>
              <a:rPr lang="en-US" sz="4400" dirty="0">
                <a:solidFill>
                  <a:srgbClr val="F98AC7"/>
                </a:solidFill>
                <a:latin typeface="Lora" pitchFamily="34" charset="0"/>
                <a:ea typeface="Lora" pitchFamily="34" charset="-122"/>
                <a:cs typeface="Lora" pitchFamily="34" charset="-120"/>
              </a:rPr>
              <a:t>Types of Optimization Techniques</a:t>
            </a:r>
            <a:endParaRPr lang="en-US" sz="4400" dirty="0"/>
          </a:p>
        </p:txBody>
      </p:sp>
      <p:sp>
        <p:nvSpPr>
          <p:cNvPr id="3" name="Text 1"/>
          <p:cNvSpPr/>
          <p:nvPr/>
        </p:nvSpPr>
        <p:spPr>
          <a:xfrm>
            <a:off x="837724" y="3596521"/>
            <a:ext cx="3587353" cy="351949"/>
          </a:xfrm>
          <a:prstGeom prst="rect">
            <a:avLst/>
          </a:prstGeom>
          <a:noFill/>
          <a:ln/>
        </p:spPr>
        <p:txBody>
          <a:bodyPr wrap="none" lIns="0" tIns="0" rIns="0" bIns="0" rtlCol="0" anchor="t"/>
          <a:lstStyle/>
          <a:p>
            <a:pPr indent="0" marL="0">
              <a:lnSpc>
                <a:spcPts val="2750"/>
              </a:lnSpc>
              <a:buNone/>
            </a:pPr>
            <a:r>
              <a:rPr lang="en-US" sz="2200" dirty="0">
                <a:solidFill>
                  <a:srgbClr val="F98AC7"/>
                </a:solidFill>
                <a:latin typeface="Lora" pitchFamily="34" charset="0"/>
                <a:ea typeface="Lora" pitchFamily="34" charset="-122"/>
                <a:cs typeface="Lora" pitchFamily="34" charset="-120"/>
              </a:rPr>
              <a:t>Deterministic Optimization</a:t>
            </a:r>
            <a:endParaRPr lang="en-US" sz="2200" dirty="0"/>
          </a:p>
        </p:txBody>
      </p:sp>
      <p:sp>
        <p:nvSpPr>
          <p:cNvPr id="4" name="Text 2"/>
          <p:cNvSpPr/>
          <p:nvPr/>
        </p:nvSpPr>
        <p:spPr>
          <a:xfrm>
            <a:off x="837724" y="4187785"/>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Uses known parameters and follows predefined rules. Examples  include EOQ model, linear programming and critical path analysis.</a:t>
            </a:r>
            <a:endParaRPr lang="en-US" sz="1850" dirty="0"/>
          </a:p>
        </p:txBody>
      </p:sp>
      <p:sp>
        <p:nvSpPr>
          <p:cNvPr id="5" name="Text 3"/>
          <p:cNvSpPr/>
          <p:nvPr/>
        </p:nvSpPr>
        <p:spPr>
          <a:xfrm>
            <a:off x="5357813" y="3596521"/>
            <a:ext cx="3158609" cy="351949"/>
          </a:xfrm>
          <a:prstGeom prst="rect">
            <a:avLst/>
          </a:prstGeom>
          <a:noFill/>
          <a:ln/>
        </p:spPr>
        <p:txBody>
          <a:bodyPr wrap="none" lIns="0" tIns="0" rIns="0" bIns="0" rtlCol="0" anchor="t"/>
          <a:lstStyle/>
          <a:p>
            <a:pPr indent="0" marL="0">
              <a:lnSpc>
                <a:spcPts val="2750"/>
              </a:lnSpc>
              <a:buNone/>
            </a:pPr>
            <a:r>
              <a:rPr lang="en-US" sz="2200" dirty="0">
                <a:solidFill>
                  <a:srgbClr val="F98AC7"/>
                </a:solidFill>
                <a:latin typeface="Lora" pitchFamily="34" charset="0"/>
                <a:ea typeface="Lora" pitchFamily="34" charset="-122"/>
                <a:cs typeface="Lora" pitchFamily="34" charset="-120"/>
              </a:rPr>
              <a:t>Stochastic Optimization</a:t>
            </a:r>
            <a:endParaRPr lang="en-US" sz="2200" dirty="0"/>
          </a:p>
        </p:txBody>
      </p:sp>
      <p:sp>
        <p:nvSpPr>
          <p:cNvPr id="6" name="Text 4"/>
          <p:cNvSpPr/>
          <p:nvPr/>
        </p:nvSpPr>
        <p:spPr>
          <a:xfrm>
            <a:off x="5357813" y="4187785"/>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Incorporates randomness and uncertainty. Techniques include Monte Carlo simulation and simulated annealing.</a:t>
            </a:r>
            <a:endParaRPr lang="en-US" sz="1850" dirty="0"/>
          </a:p>
        </p:txBody>
      </p:sp>
      <p:sp>
        <p:nvSpPr>
          <p:cNvPr id="7" name="Text 5"/>
          <p:cNvSpPr/>
          <p:nvPr/>
        </p:nvSpPr>
        <p:spPr>
          <a:xfrm>
            <a:off x="9877901" y="3596521"/>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98AC7"/>
                </a:solidFill>
                <a:latin typeface="Lora" pitchFamily="34" charset="0"/>
                <a:ea typeface="Lora" pitchFamily="34" charset="-122"/>
                <a:cs typeface="Lora" pitchFamily="34" charset="-120"/>
              </a:rPr>
              <a:t>Robust Optimization</a:t>
            </a:r>
            <a:endParaRPr lang="en-US" sz="2200" dirty="0"/>
          </a:p>
        </p:txBody>
      </p:sp>
      <p:sp>
        <p:nvSpPr>
          <p:cNvPr id="8" name="Text 6"/>
          <p:cNvSpPr/>
          <p:nvPr/>
        </p:nvSpPr>
        <p:spPr>
          <a:xfrm>
            <a:off x="9877901" y="4187785"/>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Creates solutions that remain valid under various scenarios. Used for uncertain demand or supply fluctuations.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1309926"/>
            <a:ext cx="7486174" cy="704017"/>
          </a:xfrm>
          <a:prstGeom prst="rect">
            <a:avLst/>
          </a:prstGeom>
          <a:noFill/>
          <a:ln/>
        </p:spPr>
        <p:txBody>
          <a:bodyPr wrap="none" lIns="0" tIns="0" rIns="0" bIns="0" rtlCol="0" anchor="t"/>
          <a:lstStyle/>
          <a:p>
            <a:pPr indent="0" marL="0">
              <a:lnSpc>
                <a:spcPts val="5500"/>
              </a:lnSpc>
              <a:buNone/>
            </a:pPr>
            <a:r>
              <a:rPr lang="en-US" sz="4400" dirty="0">
                <a:solidFill>
                  <a:srgbClr val="F98AC7"/>
                </a:solidFill>
                <a:latin typeface="Lora" pitchFamily="34" charset="0"/>
                <a:ea typeface="Lora" pitchFamily="34" charset="-122"/>
                <a:cs typeface="Lora" pitchFamily="34" charset="-120"/>
              </a:rPr>
              <a:t>Applications of Optimization</a:t>
            </a:r>
            <a:endParaRPr lang="en-US" sz="4400" dirty="0"/>
          </a:p>
        </p:txBody>
      </p:sp>
      <p:sp>
        <p:nvSpPr>
          <p:cNvPr id="3" name="Shape 1"/>
          <p:cNvSpPr/>
          <p:nvPr/>
        </p:nvSpPr>
        <p:spPr>
          <a:xfrm>
            <a:off x="837724" y="2642116"/>
            <a:ext cx="538520" cy="538520"/>
          </a:xfrm>
          <a:prstGeom prst="roundRect">
            <a:avLst>
              <a:gd name="adj" fmla="val 6668"/>
            </a:avLst>
          </a:prstGeom>
          <a:solidFill>
            <a:srgbClr val="444752"/>
          </a:solidFill>
          <a:ln/>
        </p:spPr>
      </p:sp>
      <p:sp>
        <p:nvSpPr>
          <p:cNvPr id="4" name="Text 2"/>
          <p:cNvSpPr/>
          <p:nvPr/>
        </p:nvSpPr>
        <p:spPr>
          <a:xfrm>
            <a:off x="1045369" y="2742367"/>
            <a:ext cx="123111" cy="337899"/>
          </a:xfrm>
          <a:prstGeom prst="rect">
            <a:avLst/>
          </a:prstGeom>
          <a:noFill/>
          <a:ln/>
        </p:spPr>
        <p:txBody>
          <a:bodyPr wrap="none" lIns="0" tIns="0" rIns="0" bIns="0" rtlCol="0" anchor="t"/>
          <a:lstStyle/>
          <a:p>
            <a:pPr algn="ctr" indent="0" marL="0">
              <a:lnSpc>
                <a:spcPts val="2650"/>
              </a:lnSpc>
              <a:buNone/>
            </a:pPr>
            <a:r>
              <a:rPr lang="en-US" sz="2650" dirty="0">
                <a:solidFill>
                  <a:srgbClr val="D6E5EF"/>
                </a:solidFill>
                <a:latin typeface="Lora" pitchFamily="34" charset="0"/>
                <a:ea typeface="Lora" pitchFamily="34" charset="-122"/>
                <a:cs typeface="Lora" pitchFamily="34" charset="-120"/>
              </a:rPr>
              <a:t>1</a:t>
            </a:r>
            <a:endParaRPr lang="en-US" sz="2650" dirty="0"/>
          </a:p>
        </p:txBody>
      </p:sp>
      <p:sp>
        <p:nvSpPr>
          <p:cNvPr id="5" name="Text 3"/>
          <p:cNvSpPr/>
          <p:nvPr/>
        </p:nvSpPr>
        <p:spPr>
          <a:xfrm>
            <a:off x="1615559" y="2642116"/>
            <a:ext cx="3064073" cy="351949"/>
          </a:xfrm>
          <a:prstGeom prst="rect">
            <a:avLst/>
          </a:prstGeom>
          <a:noFill/>
          <a:ln/>
        </p:spPr>
        <p:txBody>
          <a:bodyPr wrap="none" lIns="0" tIns="0" rIns="0" bIns="0" rtlCol="0" anchor="t"/>
          <a:lstStyle/>
          <a:p>
            <a:pPr indent="0" marL="0">
              <a:lnSpc>
                <a:spcPts val="2750"/>
              </a:lnSpc>
              <a:buNone/>
            </a:pPr>
            <a:r>
              <a:rPr lang="en-US" sz="2200" dirty="0">
                <a:solidFill>
                  <a:srgbClr val="D6E5EF"/>
                </a:solidFill>
                <a:latin typeface="Lora" pitchFamily="34" charset="0"/>
                <a:ea typeface="Lora" pitchFamily="34" charset="-122"/>
                <a:cs typeface="Lora" pitchFamily="34" charset="-120"/>
              </a:rPr>
              <a:t>Inventory Optimization</a:t>
            </a:r>
            <a:endParaRPr lang="en-US" sz="2200" dirty="0"/>
          </a:p>
        </p:txBody>
      </p:sp>
      <p:sp>
        <p:nvSpPr>
          <p:cNvPr id="6" name="Text 4"/>
          <p:cNvSpPr/>
          <p:nvPr/>
        </p:nvSpPr>
        <p:spPr>
          <a:xfrm>
            <a:off x="1998464" y="3137654"/>
            <a:ext cx="2997994"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Economic Order Quantity (EOQ) Model</a:t>
            </a:r>
            <a:endParaRPr lang="en-US" sz="1850" dirty="0"/>
          </a:p>
        </p:txBody>
      </p:sp>
      <p:sp>
        <p:nvSpPr>
          <p:cNvPr id="7" name="Text 5"/>
          <p:cNvSpPr/>
          <p:nvPr/>
        </p:nvSpPr>
        <p:spPr>
          <a:xfrm>
            <a:off x="1998464" y="3987403"/>
            <a:ext cx="2997994"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ABC Analysis</a:t>
            </a:r>
            <a:endParaRPr lang="en-US" sz="1850" dirty="0"/>
          </a:p>
        </p:txBody>
      </p:sp>
      <p:sp>
        <p:nvSpPr>
          <p:cNvPr id="8" name="Text 6"/>
          <p:cNvSpPr/>
          <p:nvPr/>
        </p:nvSpPr>
        <p:spPr>
          <a:xfrm>
            <a:off x="1998464" y="4454128"/>
            <a:ext cx="2997994"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(s, Q) Inventory Model (Reorder Point Model)</a:t>
            </a:r>
            <a:endParaRPr lang="en-US" sz="1850" dirty="0"/>
          </a:p>
        </p:txBody>
      </p:sp>
      <p:sp>
        <p:nvSpPr>
          <p:cNvPr id="9" name="Text 7"/>
          <p:cNvSpPr/>
          <p:nvPr/>
        </p:nvSpPr>
        <p:spPr>
          <a:xfrm>
            <a:off x="1998464" y="5303877"/>
            <a:ext cx="2997994"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Single-Period Model (Newsvendor Model)</a:t>
            </a:r>
            <a:endParaRPr lang="en-US" sz="1850" dirty="0"/>
          </a:p>
        </p:txBody>
      </p:sp>
      <p:sp>
        <p:nvSpPr>
          <p:cNvPr id="10" name="Text 8"/>
          <p:cNvSpPr/>
          <p:nvPr/>
        </p:nvSpPr>
        <p:spPr>
          <a:xfrm>
            <a:off x="1998464" y="6153626"/>
            <a:ext cx="2997994"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Multi-Echelon Inventory Optimization</a:t>
            </a:r>
            <a:endParaRPr lang="en-US" sz="1850" dirty="0"/>
          </a:p>
        </p:txBody>
      </p:sp>
      <p:sp>
        <p:nvSpPr>
          <p:cNvPr id="11" name="Shape 9"/>
          <p:cNvSpPr/>
          <p:nvPr/>
        </p:nvSpPr>
        <p:spPr>
          <a:xfrm>
            <a:off x="5235773" y="2642116"/>
            <a:ext cx="538520" cy="538520"/>
          </a:xfrm>
          <a:prstGeom prst="roundRect">
            <a:avLst>
              <a:gd name="adj" fmla="val 6668"/>
            </a:avLst>
          </a:prstGeom>
          <a:solidFill>
            <a:srgbClr val="444752"/>
          </a:solidFill>
          <a:ln/>
        </p:spPr>
      </p:sp>
      <p:sp>
        <p:nvSpPr>
          <p:cNvPr id="12" name="Text 10"/>
          <p:cNvSpPr/>
          <p:nvPr/>
        </p:nvSpPr>
        <p:spPr>
          <a:xfrm>
            <a:off x="5414248" y="2742367"/>
            <a:ext cx="181570" cy="337899"/>
          </a:xfrm>
          <a:prstGeom prst="rect">
            <a:avLst/>
          </a:prstGeom>
          <a:noFill/>
          <a:ln/>
        </p:spPr>
        <p:txBody>
          <a:bodyPr wrap="none" lIns="0" tIns="0" rIns="0" bIns="0" rtlCol="0" anchor="t"/>
          <a:lstStyle/>
          <a:p>
            <a:pPr algn="ctr" indent="0" marL="0">
              <a:lnSpc>
                <a:spcPts val="2650"/>
              </a:lnSpc>
              <a:buNone/>
            </a:pPr>
            <a:r>
              <a:rPr lang="en-US" sz="2650" dirty="0">
                <a:solidFill>
                  <a:srgbClr val="D6E5EF"/>
                </a:solidFill>
                <a:latin typeface="Lora" pitchFamily="34" charset="0"/>
                <a:ea typeface="Lora" pitchFamily="34" charset="-122"/>
                <a:cs typeface="Lora" pitchFamily="34" charset="-120"/>
              </a:rPr>
              <a:t>2</a:t>
            </a:r>
            <a:endParaRPr lang="en-US" sz="2650" dirty="0"/>
          </a:p>
        </p:txBody>
      </p:sp>
      <p:sp>
        <p:nvSpPr>
          <p:cNvPr id="13" name="Text 11"/>
          <p:cNvSpPr/>
          <p:nvPr/>
        </p:nvSpPr>
        <p:spPr>
          <a:xfrm>
            <a:off x="6013609" y="2642116"/>
            <a:ext cx="3070503" cy="351949"/>
          </a:xfrm>
          <a:prstGeom prst="rect">
            <a:avLst/>
          </a:prstGeom>
          <a:noFill/>
          <a:ln/>
        </p:spPr>
        <p:txBody>
          <a:bodyPr wrap="none" lIns="0" tIns="0" rIns="0" bIns="0" rtlCol="0" anchor="t"/>
          <a:lstStyle/>
          <a:p>
            <a:pPr indent="0" marL="0">
              <a:lnSpc>
                <a:spcPts val="2750"/>
              </a:lnSpc>
              <a:buNone/>
            </a:pPr>
            <a:r>
              <a:rPr lang="en-US" sz="2200" dirty="0">
                <a:solidFill>
                  <a:srgbClr val="D6E5EF"/>
                </a:solidFill>
                <a:latin typeface="Lora" pitchFamily="34" charset="0"/>
                <a:ea typeface="Lora" pitchFamily="34" charset="-122"/>
                <a:cs typeface="Lora" pitchFamily="34" charset="-120"/>
              </a:rPr>
              <a:t>Transportation Routing</a:t>
            </a:r>
            <a:endParaRPr lang="en-US" sz="2200" dirty="0"/>
          </a:p>
        </p:txBody>
      </p:sp>
      <p:sp>
        <p:nvSpPr>
          <p:cNvPr id="14" name="Text 12"/>
          <p:cNvSpPr/>
          <p:nvPr/>
        </p:nvSpPr>
        <p:spPr>
          <a:xfrm>
            <a:off x="6396514" y="3137654"/>
            <a:ext cx="2997994"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Linear Programming Model (min cost)</a:t>
            </a:r>
            <a:endParaRPr lang="en-US" sz="1850" dirty="0"/>
          </a:p>
        </p:txBody>
      </p:sp>
      <p:sp>
        <p:nvSpPr>
          <p:cNvPr id="15" name="Text 13"/>
          <p:cNvSpPr/>
          <p:nvPr/>
        </p:nvSpPr>
        <p:spPr>
          <a:xfrm>
            <a:off x="6396514" y="3987403"/>
            <a:ext cx="2997994"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Vehicle Routing Problem (VRP)</a:t>
            </a:r>
            <a:endParaRPr lang="en-US" sz="1850" dirty="0"/>
          </a:p>
        </p:txBody>
      </p:sp>
      <p:sp>
        <p:nvSpPr>
          <p:cNvPr id="16" name="Text 14"/>
          <p:cNvSpPr/>
          <p:nvPr/>
        </p:nvSpPr>
        <p:spPr>
          <a:xfrm>
            <a:off x="6396514" y="4837152"/>
            <a:ext cx="2997994"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Network Flow Models</a:t>
            </a:r>
            <a:endParaRPr lang="en-US" sz="1850" dirty="0"/>
          </a:p>
        </p:txBody>
      </p:sp>
      <p:sp>
        <p:nvSpPr>
          <p:cNvPr id="17" name="Text 15"/>
          <p:cNvSpPr/>
          <p:nvPr/>
        </p:nvSpPr>
        <p:spPr>
          <a:xfrm>
            <a:off x="6396514" y="5303877"/>
            <a:ext cx="2997994"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Hub-and-Spoke Network Optimization</a:t>
            </a:r>
            <a:endParaRPr lang="en-US" sz="1850" dirty="0"/>
          </a:p>
        </p:txBody>
      </p:sp>
      <p:sp>
        <p:nvSpPr>
          <p:cNvPr id="18" name="Text 16"/>
          <p:cNvSpPr/>
          <p:nvPr/>
        </p:nvSpPr>
        <p:spPr>
          <a:xfrm>
            <a:off x="6396514" y="6153626"/>
            <a:ext cx="2997994"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Heuristic and Metaheuristic Approaches</a:t>
            </a:r>
            <a:endParaRPr lang="en-US" sz="1850" dirty="0"/>
          </a:p>
        </p:txBody>
      </p:sp>
      <p:sp>
        <p:nvSpPr>
          <p:cNvPr id="19" name="Shape 17"/>
          <p:cNvSpPr/>
          <p:nvPr/>
        </p:nvSpPr>
        <p:spPr>
          <a:xfrm>
            <a:off x="9633823" y="2642116"/>
            <a:ext cx="538520" cy="538520"/>
          </a:xfrm>
          <a:prstGeom prst="roundRect">
            <a:avLst>
              <a:gd name="adj" fmla="val 6668"/>
            </a:avLst>
          </a:prstGeom>
          <a:solidFill>
            <a:srgbClr val="444752"/>
          </a:solidFill>
          <a:ln/>
        </p:spPr>
      </p:sp>
      <p:sp>
        <p:nvSpPr>
          <p:cNvPr id="20" name="Text 18"/>
          <p:cNvSpPr/>
          <p:nvPr/>
        </p:nvSpPr>
        <p:spPr>
          <a:xfrm>
            <a:off x="9808964" y="2742367"/>
            <a:ext cx="188238" cy="337899"/>
          </a:xfrm>
          <a:prstGeom prst="rect">
            <a:avLst/>
          </a:prstGeom>
          <a:noFill/>
          <a:ln/>
        </p:spPr>
        <p:txBody>
          <a:bodyPr wrap="none" lIns="0" tIns="0" rIns="0" bIns="0" rtlCol="0" anchor="t"/>
          <a:lstStyle/>
          <a:p>
            <a:pPr algn="ctr" indent="0" marL="0">
              <a:lnSpc>
                <a:spcPts val="2650"/>
              </a:lnSpc>
              <a:buNone/>
            </a:pPr>
            <a:r>
              <a:rPr lang="en-US" sz="2650" dirty="0">
                <a:solidFill>
                  <a:srgbClr val="D6E5EF"/>
                </a:solidFill>
                <a:latin typeface="Lora" pitchFamily="34" charset="0"/>
                <a:ea typeface="Lora" pitchFamily="34" charset="-122"/>
                <a:cs typeface="Lora" pitchFamily="34" charset="-120"/>
              </a:rPr>
              <a:t>3</a:t>
            </a:r>
            <a:endParaRPr lang="en-US" sz="2650" dirty="0"/>
          </a:p>
        </p:txBody>
      </p:sp>
      <p:sp>
        <p:nvSpPr>
          <p:cNvPr id="21" name="Text 19"/>
          <p:cNvSpPr/>
          <p:nvPr/>
        </p:nvSpPr>
        <p:spPr>
          <a:xfrm>
            <a:off x="10411658" y="2642116"/>
            <a:ext cx="2985016" cy="351949"/>
          </a:xfrm>
          <a:prstGeom prst="rect">
            <a:avLst/>
          </a:prstGeom>
          <a:noFill/>
          <a:ln/>
        </p:spPr>
        <p:txBody>
          <a:bodyPr wrap="none" lIns="0" tIns="0" rIns="0" bIns="0" rtlCol="0" anchor="t"/>
          <a:lstStyle/>
          <a:p>
            <a:pPr indent="0" marL="0">
              <a:lnSpc>
                <a:spcPts val="2750"/>
              </a:lnSpc>
              <a:buNone/>
            </a:pPr>
            <a:r>
              <a:rPr lang="en-US" sz="2200" dirty="0">
                <a:solidFill>
                  <a:srgbClr val="D6E5EF"/>
                </a:solidFill>
                <a:latin typeface="Lora" pitchFamily="34" charset="0"/>
                <a:ea typeface="Lora" pitchFamily="34" charset="-122"/>
                <a:cs typeface="Lora" pitchFamily="34" charset="-120"/>
              </a:rPr>
              <a:t>Production Scheduling</a:t>
            </a:r>
            <a:endParaRPr lang="en-US" sz="2200" dirty="0"/>
          </a:p>
        </p:txBody>
      </p:sp>
      <p:sp>
        <p:nvSpPr>
          <p:cNvPr id="22" name="Text 20"/>
          <p:cNvSpPr/>
          <p:nvPr/>
        </p:nvSpPr>
        <p:spPr>
          <a:xfrm>
            <a:off x="10794563" y="3137654"/>
            <a:ext cx="2997994"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Greedy Algorithms for Scheduling</a:t>
            </a:r>
            <a:endParaRPr lang="en-US" sz="1850" dirty="0"/>
          </a:p>
        </p:txBody>
      </p:sp>
      <p:sp>
        <p:nvSpPr>
          <p:cNvPr id="23" name="Text 21"/>
          <p:cNvSpPr/>
          <p:nvPr/>
        </p:nvSpPr>
        <p:spPr>
          <a:xfrm>
            <a:off x="10794563" y="3987403"/>
            <a:ext cx="2997994"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Simulated Annealing (SA)</a:t>
            </a:r>
            <a:endParaRPr lang="en-US" sz="1850" dirty="0"/>
          </a:p>
        </p:txBody>
      </p:sp>
      <p:sp>
        <p:nvSpPr>
          <p:cNvPr id="24" name="Text 22"/>
          <p:cNvSpPr/>
          <p:nvPr/>
        </p:nvSpPr>
        <p:spPr>
          <a:xfrm>
            <a:off x="10794563" y="4454128"/>
            <a:ext cx="2997994"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Local Search Algorithms </a:t>
            </a:r>
            <a:endParaRPr lang="en-US" sz="1850" dirty="0"/>
          </a:p>
        </p:txBody>
      </p:sp>
      <p:sp>
        <p:nvSpPr>
          <p:cNvPr id="25" name="Text 23"/>
          <p:cNvSpPr/>
          <p:nvPr/>
        </p:nvSpPr>
        <p:spPr>
          <a:xfrm>
            <a:off x="10794563" y="4920853"/>
            <a:ext cx="2997994"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Resource Allocation </a:t>
            </a:r>
            <a:endParaRPr lang="en-US" sz="1850" dirty="0"/>
          </a:p>
        </p:txBody>
      </p:sp>
      <p:sp>
        <p:nvSpPr>
          <p:cNvPr id="26" name="Text 24"/>
          <p:cNvSpPr/>
          <p:nvPr/>
        </p:nvSpPr>
        <p:spPr>
          <a:xfrm>
            <a:off x="10794563" y="5387578"/>
            <a:ext cx="2997994" cy="766048"/>
          </a:xfrm>
          <a:prstGeom prst="rect">
            <a:avLst/>
          </a:prstGeom>
          <a:noFill/>
          <a:ln/>
        </p:spPr>
        <p:txBody>
          <a:bodyPr wrap="squar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Critical path Analysis for production process</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92160"/>
          </a:xfrm>
          <a:prstGeom prst="rect">
            <a:avLst/>
          </a:prstGeom>
        </p:spPr>
      </p:pic>
      <p:sp>
        <p:nvSpPr>
          <p:cNvPr id="3" name="Text 0"/>
          <p:cNvSpPr/>
          <p:nvPr/>
        </p:nvSpPr>
        <p:spPr>
          <a:xfrm>
            <a:off x="837724" y="3660577"/>
            <a:ext cx="9294019" cy="704017"/>
          </a:xfrm>
          <a:prstGeom prst="rect">
            <a:avLst/>
          </a:prstGeom>
          <a:noFill/>
          <a:ln/>
        </p:spPr>
        <p:txBody>
          <a:bodyPr wrap="none" lIns="0" tIns="0" rIns="0" bIns="0" rtlCol="0" anchor="t"/>
          <a:lstStyle/>
          <a:p>
            <a:pPr indent="0" marL="0">
              <a:lnSpc>
                <a:spcPts val="5500"/>
              </a:lnSpc>
              <a:buNone/>
            </a:pPr>
            <a:r>
              <a:rPr lang="en-US" sz="4400" dirty="0">
                <a:solidFill>
                  <a:srgbClr val="F98AC7"/>
                </a:solidFill>
                <a:latin typeface="Lora" pitchFamily="34" charset="0"/>
                <a:ea typeface="Lora" pitchFamily="34" charset="-122"/>
                <a:cs typeface="Lora" pitchFamily="34" charset="-120"/>
              </a:rPr>
              <a:t>Case Study: Inventory Management</a:t>
            </a:r>
            <a:endParaRPr lang="en-US" sz="4400" dirty="0"/>
          </a:p>
        </p:txBody>
      </p:sp>
      <p:sp>
        <p:nvSpPr>
          <p:cNvPr id="4" name="Shape 1"/>
          <p:cNvSpPr/>
          <p:nvPr/>
        </p:nvSpPr>
        <p:spPr>
          <a:xfrm>
            <a:off x="837724" y="4723567"/>
            <a:ext cx="12954952" cy="2837617"/>
          </a:xfrm>
          <a:prstGeom prst="roundRect">
            <a:avLst>
              <a:gd name="adj" fmla="val 1265"/>
            </a:avLst>
          </a:prstGeom>
          <a:noFill/>
          <a:ln w="7620">
            <a:solidFill>
              <a:srgbClr val="FFFFFF">
                <a:alpha val="24000"/>
              </a:srgbClr>
            </a:solidFill>
            <a:prstDash val="solid"/>
          </a:ln>
        </p:spPr>
      </p:sp>
      <p:sp>
        <p:nvSpPr>
          <p:cNvPr id="5" name="Shape 2"/>
          <p:cNvSpPr/>
          <p:nvPr/>
        </p:nvSpPr>
        <p:spPr>
          <a:xfrm>
            <a:off x="845344" y="4731187"/>
            <a:ext cx="12939713" cy="685443"/>
          </a:xfrm>
          <a:prstGeom prst="rect">
            <a:avLst/>
          </a:prstGeom>
          <a:solidFill>
            <a:srgbClr val="FFFFFF">
              <a:alpha val="4000"/>
            </a:srgbClr>
          </a:solidFill>
          <a:ln/>
        </p:spPr>
      </p:sp>
      <p:sp>
        <p:nvSpPr>
          <p:cNvPr id="6" name="Text 3"/>
          <p:cNvSpPr/>
          <p:nvPr/>
        </p:nvSpPr>
        <p:spPr>
          <a:xfrm>
            <a:off x="1084659" y="4882396"/>
            <a:ext cx="5987415" cy="383024"/>
          </a:xfrm>
          <a:prstGeom prst="rect">
            <a:avLst/>
          </a:prstGeom>
          <a:noFill/>
          <a:ln/>
        </p:spPr>
        <p:txBody>
          <a:bodyPr wrap="non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Challenge</a:t>
            </a:r>
            <a:endParaRPr lang="en-US" sz="1850" dirty="0"/>
          </a:p>
        </p:txBody>
      </p:sp>
      <p:sp>
        <p:nvSpPr>
          <p:cNvPr id="7" name="Text 4"/>
          <p:cNvSpPr/>
          <p:nvPr/>
        </p:nvSpPr>
        <p:spPr>
          <a:xfrm>
            <a:off x="7558326" y="4882396"/>
            <a:ext cx="5987415" cy="383024"/>
          </a:xfrm>
          <a:prstGeom prst="rect">
            <a:avLst/>
          </a:prstGeom>
          <a:noFill/>
          <a:ln/>
        </p:spPr>
        <p:txBody>
          <a:bodyPr wrap="non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High inventory costs and frequent stockouts</a:t>
            </a:r>
            <a:endParaRPr lang="en-US" sz="1850" dirty="0"/>
          </a:p>
        </p:txBody>
      </p:sp>
      <p:sp>
        <p:nvSpPr>
          <p:cNvPr id="8" name="Shape 5"/>
          <p:cNvSpPr/>
          <p:nvPr/>
        </p:nvSpPr>
        <p:spPr>
          <a:xfrm>
            <a:off x="845344" y="5416629"/>
            <a:ext cx="12939713" cy="1068467"/>
          </a:xfrm>
          <a:prstGeom prst="rect">
            <a:avLst/>
          </a:prstGeom>
          <a:solidFill>
            <a:srgbClr val="000000">
              <a:alpha val="4000"/>
            </a:srgbClr>
          </a:solidFill>
          <a:ln/>
        </p:spPr>
      </p:sp>
      <p:sp>
        <p:nvSpPr>
          <p:cNvPr id="9" name="Text 6"/>
          <p:cNvSpPr/>
          <p:nvPr/>
        </p:nvSpPr>
        <p:spPr>
          <a:xfrm>
            <a:off x="1084659" y="5567839"/>
            <a:ext cx="5987415" cy="383024"/>
          </a:xfrm>
          <a:prstGeom prst="rect">
            <a:avLst/>
          </a:prstGeom>
          <a:noFill/>
          <a:ln/>
        </p:spPr>
        <p:txBody>
          <a:bodyPr wrap="non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Solution</a:t>
            </a:r>
            <a:endParaRPr lang="en-US" sz="1850" dirty="0"/>
          </a:p>
        </p:txBody>
      </p:sp>
      <p:sp>
        <p:nvSpPr>
          <p:cNvPr id="10" name="Text 7"/>
          <p:cNvSpPr/>
          <p:nvPr/>
        </p:nvSpPr>
        <p:spPr>
          <a:xfrm>
            <a:off x="7558326" y="5567839"/>
            <a:ext cx="5987415" cy="766048"/>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Implemented EOQ, Reorder Point optimization using Power BI</a:t>
            </a:r>
            <a:endParaRPr lang="en-US" sz="1850" dirty="0"/>
          </a:p>
        </p:txBody>
      </p:sp>
      <p:sp>
        <p:nvSpPr>
          <p:cNvPr id="11" name="Shape 8"/>
          <p:cNvSpPr/>
          <p:nvPr/>
        </p:nvSpPr>
        <p:spPr>
          <a:xfrm>
            <a:off x="845344" y="6485096"/>
            <a:ext cx="12939713" cy="1068467"/>
          </a:xfrm>
          <a:prstGeom prst="rect">
            <a:avLst/>
          </a:prstGeom>
          <a:solidFill>
            <a:srgbClr val="FFFFFF">
              <a:alpha val="4000"/>
            </a:srgbClr>
          </a:solidFill>
          <a:ln/>
        </p:spPr>
      </p:sp>
      <p:sp>
        <p:nvSpPr>
          <p:cNvPr id="12" name="Text 9"/>
          <p:cNvSpPr/>
          <p:nvPr/>
        </p:nvSpPr>
        <p:spPr>
          <a:xfrm>
            <a:off x="1084659" y="6636306"/>
            <a:ext cx="5987415" cy="383024"/>
          </a:xfrm>
          <a:prstGeom prst="rect">
            <a:avLst/>
          </a:prstGeom>
          <a:noFill/>
          <a:ln/>
        </p:spPr>
        <p:txBody>
          <a:bodyPr wrap="non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Results</a:t>
            </a:r>
            <a:endParaRPr lang="en-US" sz="1850" dirty="0"/>
          </a:p>
        </p:txBody>
      </p:sp>
      <p:sp>
        <p:nvSpPr>
          <p:cNvPr id="13" name="Text 10"/>
          <p:cNvSpPr/>
          <p:nvPr/>
        </p:nvSpPr>
        <p:spPr>
          <a:xfrm>
            <a:off x="7558326" y="6636306"/>
            <a:ext cx="5987415" cy="766048"/>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50% reduction in stockout rate, improved inventory turnover</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237893"/>
            <a:ext cx="7468553" cy="1408033"/>
          </a:xfrm>
          <a:prstGeom prst="rect">
            <a:avLst/>
          </a:prstGeom>
          <a:noFill/>
          <a:ln/>
        </p:spPr>
        <p:txBody>
          <a:bodyPr wrap="square" lIns="0" tIns="0" rIns="0" bIns="0" rtlCol="0" anchor="t"/>
          <a:lstStyle/>
          <a:p>
            <a:pPr indent="0" marL="0">
              <a:lnSpc>
                <a:spcPts val="5500"/>
              </a:lnSpc>
              <a:buNone/>
            </a:pPr>
            <a:r>
              <a:rPr lang="en-US" sz="4400" dirty="0">
                <a:solidFill>
                  <a:srgbClr val="F98AC7"/>
                </a:solidFill>
                <a:latin typeface="Lora" pitchFamily="34" charset="0"/>
                <a:ea typeface="Lora" pitchFamily="34" charset="-122"/>
                <a:cs typeface="Lora" pitchFamily="34" charset="-120"/>
              </a:rPr>
              <a:t>Case Study: Production Distribution</a:t>
            </a:r>
            <a:endParaRPr lang="en-US" sz="4400" dirty="0"/>
          </a:p>
        </p:txBody>
      </p:sp>
      <p:sp>
        <p:nvSpPr>
          <p:cNvPr id="4" name="Shape 1"/>
          <p:cNvSpPr/>
          <p:nvPr/>
        </p:nvSpPr>
        <p:spPr>
          <a:xfrm>
            <a:off x="6324124" y="3004899"/>
            <a:ext cx="7468553" cy="3986689"/>
          </a:xfrm>
          <a:prstGeom prst="roundRect">
            <a:avLst>
              <a:gd name="adj" fmla="val 901"/>
            </a:avLst>
          </a:prstGeom>
          <a:noFill/>
          <a:ln w="7620">
            <a:solidFill>
              <a:srgbClr val="FFFFFF">
                <a:alpha val="24000"/>
              </a:srgbClr>
            </a:solidFill>
            <a:prstDash val="solid"/>
          </a:ln>
        </p:spPr>
      </p:sp>
      <p:sp>
        <p:nvSpPr>
          <p:cNvPr id="5" name="Shape 2"/>
          <p:cNvSpPr/>
          <p:nvPr/>
        </p:nvSpPr>
        <p:spPr>
          <a:xfrm>
            <a:off x="6331744" y="3012519"/>
            <a:ext cx="7453312" cy="1068467"/>
          </a:xfrm>
          <a:prstGeom prst="rect">
            <a:avLst/>
          </a:prstGeom>
          <a:solidFill>
            <a:srgbClr val="FFFFFF">
              <a:alpha val="4000"/>
            </a:srgbClr>
          </a:solidFill>
          <a:ln/>
        </p:spPr>
      </p:sp>
      <p:sp>
        <p:nvSpPr>
          <p:cNvPr id="6" name="Text 3"/>
          <p:cNvSpPr/>
          <p:nvPr/>
        </p:nvSpPr>
        <p:spPr>
          <a:xfrm>
            <a:off x="6571059" y="3163729"/>
            <a:ext cx="3244215" cy="383024"/>
          </a:xfrm>
          <a:prstGeom prst="rect">
            <a:avLst/>
          </a:prstGeom>
          <a:noFill/>
          <a:ln/>
        </p:spPr>
        <p:txBody>
          <a:bodyPr wrap="non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Challenge</a:t>
            </a:r>
            <a:endParaRPr lang="en-US" sz="1850" dirty="0"/>
          </a:p>
        </p:txBody>
      </p:sp>
      <p:sp>
        <p:nvSpPr>
          <p:cNvPr id="7" name="Text 4"/>
          <p:cNvSpPr/>
          <p:nvPr/>
        </p:nvSpPr>
        <p:spPr>
          <a:xfrm>
            <a:off x="10301526" y="3163729"/>
            <a:ext cx="3244215" cy="766048"/>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Inefficient production capacity to meet customer demand</a:t>
            </a:r>
            <a:endParaRPr lang="en-US" sz="1850" dirty="0"/>
          </a:p>
        </p:txBody>
      </p:sp>
      <p:sp>
        <p:nvSpPr>
          <p:cNvPr id="8" name="Shape 5"/>
          <p:cNvSpPr/>
          <p:nvPr/>
        </p:nvSpPr>
        <p:spPr>
          <a:xfrm>
            <a:off x="6331744" y="4080986"/>
            <a:ext cx="7453312" cy="1451491"/>
          </a:xfrm>
          <a:prstGeom prst="rect">
            <a:avLst/>
          </a:prstGeom>
          <a:solidFill>
            <a:srgbClr val="000000">
              <a:alpha val="4000"/>
            </a:srgbClr>
          </a:solidFill>
          <a:ln/>
        </p:spPr>
      </p:sp>
      <p:sp>
        <p:nvSpPr>
          <p:cNvPr id="9" name="Text 6"/>
          <p:cNvSpPr/>
          <p:nvPr/>
        </p:nvSpPr>
        <p:spPr>
          <a:xfrm>
            <a:off x="6571059" y="4232196"/>
            <a:ext cx="3244215" cy="383024"/>
          </a:xfrm>
          <a:prstGeom prst="rect">
            <a:avLst/>
          </a:prstGeom>
          <a:noFill/>
          <a:ln/>
        </p:spPr>
        <p:txBody>
          <a:bodyPr wrap="non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Solution</a:t>
            </a:r>
            <a:endParaRPr lang="en-US" sz="1850" dirty="0"/>
          </a:p>
        </p:txBody>
      </p:sp>
      <p:sp>
        <p:nvSpPr>
          <p:cNvPr id="10" name="Text 7"/>
          <p:cNvSpPr/>
          <p:nvPr/>
        </p:nvSpPr>
        <p:spPr>
          <a:xfrm>
            <a:off x="10301526" y="4232196"/>
            <a:ext cx="3244215" cy="1149072"/>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Optimized capacity using LPP/IPP techniques and Power BI</a:t>
            </a:r>
            <a:endParaRPr lang="en-US" sz="1850" dirty="0"/>
          </a:p>
        </p:txBody>
      </p:sp>
      <p:sp>
        <p:nvSpPr>
          <p:cNvPr id="11" name="Shape 8"/>
          <p:cNvSpPr/>
          <p:nvPr/>
        </p:nvSpPr>
        <p:spPr>
          <a:xfrm>
            <a:off x="6331744" y="5532477"/>
            <a:ext cx="7453312" cy="1451491"/>
          </a:xfrm>
          <a:prstGeom prst="rect">
            <a:avLst/>
          </a:prstGeom>
          <a:solidFill>
            <a:srgbClr val="FFFFFF">
              <a:alpha val="4000"/>
            </a:srgbClr>
          </a:solidFill>
          <a:ln/>
        </p:spPr>
      </p:sp>
      <p:sp>
        <p:nvSpPr>
          <p:cNvPr id="12" name="Text 9"/>
          <p:cNvSpPr/>
          <p:nvPr/>
        </p:nvSpPr>
        <p:spPr>
          <a:xfrm>
            <a:off x="6571059" y="5683687"/>
            <a:ext cx="3244215" cy="383024"/>
          </a:xfrm>
          <a:prstGeom prst="rect">
            <a:avLst/>
          </a:prstGeom>
          <a:noFill/>
          <a:ln/>
        </p:spPr>
        <p:txBody>
          <a:bodyPr wrap="non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Results</a:t>
            </a:r>
            <a:endParaRPr lang="en-US" sz="1850" dirty="0"/>
          </a:p>
        </p:txBody>
      </p:sp>
      <p:sp>
        <p:nvSpPr>
          <p:cNvPr id="13" name="Text 10"/>
          <p:cNvSpPr/>
          <p:nvPr/>
        </p:nvSpPr>
        <p:spPr>
          <a:xfrm>
            <a:off x="10301526" y="5683687"/>
            <a:ext cx="3244215" cy="1149072"/>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99% production capacity utilization, improved demand fulfillment</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3762732"/>
            <a:ext cx="5632490" cy="704017"/>
          </a:xfrm>
          <a:prstGeom prst="rect">
            <a:avLst/>
          </a:prstGeom>
          <a:noFill/>
          <a:ln/>
        </p:spPr>
        <p:txBody>
          <a:bodyPr wrap="none" lIns="0" tIns="0" rIns="0" bIns="0" rtlCol="0" anchor="t"/>
          <a:lstStyle/>
          <a:p>
            <a:pPr indent="0" marL="0">
              <a:lnSpc>
                <a:spcPts val="5500"/>
              </a:lnSpc>
              <a:buNone/>
            </a:pPr>
            <a:r>
              <a:rPr lang="en-US" sz="4400" dirty="0">
                <a:solidFill>
                  <a:srgbClr val="F98AC7"/>
                </a:solidFill>
                <a:latin typeface="Lora" pitchFamily="34" charset="0"/>
                <a:ea typeface="Lora" pitchFamily="34" charset="-122"/>
                <a:cs typeface="Lora" pitchFamily="34" charset="-120"/>
              </a:rPr>
              <a:t>Questions and Quiz</a:t>
            </a:r>
            <a:endParaRPr lang="en-US" sz="4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2024-10-15T18:41:23Z</dcterms:created>
  <dcterms:modified xsi:type="dcterms:W3CDTF">2024-10-15T18:41:23Z</dcterms:modified>
</cp:coreProperties>
</file>